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25" r:id="rId2"/>
    <p:sldId id="397" r:id="rId3"/>
    <p:sldId id="283" r:id="rId4"/>
    <p:sldId id="384" r:id="rId5"/>
    <p:sldId id="365" r:id="rId6"/>
    <p:sldId id="267" r:id="rId7"/>
    <p:sldId id="421" r:id="rId8"/>
    <p:sldId id="418" r:id="rId9"/>
    <p:sldId id="419" r:id="rId10"/>
    <p:sldId id="385" r:id="rId11"/>
    <p:sldId id="411" r:id="rId12"/>
    <p:sldId id="337" r:id="rId13"/>
    <p:sldId id="320" r:id="rId14"/>
    <p:sldId id="396" r:id="rId15"/>
    <p:sldId id="354" r:id="rId16"/>
    <p:sldId id="386" r:id="rId17"/>
    <p:sldId id="414" r:id="rId18"/>
    <p:sldId id="387" r:id="rId19"/>
    <p:sldId id="334" r:id="rId20"/>
    <p:sldId id="261" r:id="rId21"/>
    <p:sldId id="431" r:id="rId22"/>
    <p:sldId id="413" r:id="rId23"/>
    <p:sldId id="319" r:id="rId24"/>
    <p:sldId id="269" r:id="rId25"/>
    <p:sldId id="427" r:id="rId26"/>
    <p:sldId id="339" r:id="rId27"/>
    <p:sldId id="343" r:id="rId28"/>
    <p:sldId id="259" r:id="rId29"/>
    <p:sldId id="369" r:id="rId30"/>
    <p:sldId id="330" r:id="rId31"/>
    <p:sldId id="430" r:id="rId32"/>
    <p:sldId id="424" r:id="rId33"/>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55F"/>
    <a:srgbClr val="110793"/>
    <a:srgbClr val="3B40FB"/>
    <a:srgbClr val="180ACC"/>
    <a:srgbClr val="FBF0FE"/>
    <a:srgbClr val="FFD9FF"/>
    <a:srgbClr val="FF89E0"/>
    <a:srgbClr val="FF33CC"/>
    <a:srgbClr val="F4D8F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14" autoAdjust="0"/>
    <p:restoredTop sz="87033" autoAdjust="0"/>
  </p:normalViewPr>
  <p:slideViewPr>
    <p:cSldViewPr snapToGrid="0">
      <p:cViewPr>
        <p:scale>
          <a:sx n="70" d="100"/>
          <a:sy n="70" d="100"/>
        </p:scale>
        <p:origin x="-42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160"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068339" cy="356357"/>
          </a:xfrm>
          <a:prstGeom prst="rect">
            <a:avLst/>
          </a:prstGeom>
        </p:spPr>
        <p:txBody>
          <a:bodyPr vert="horz" lIns="94218" tIns="47108" rIns="94218" bIns="47108" rtlCol="0"/>
          <a:lstStyle>
            <a:lvl1pPr algn="l">
              <a:defRPr sz="1200"/>
            </a:lvl1pPr>
          </a:lstStyle>
          <a:p>
            <a:endParaRPr lang="en-US"/>
          </a:p>
        </p:txBody>
      </p:sp>
      <p:sp>
        <p:nvSpPr>
          <p:cNvPr id="3" name="Date Placeholder 2"/>
          <p:cNvSpPr>
            <a:spLocks noGrp="1"/>
          </p:cNvSpPr>
          <p:nvPr>
            <p:ph type="dt" idx="1"/>
          </p:nvPr>
        </p:nvSpPr>
        <p:spPr>
          <a:xfrm>
            <a:off x="5317966" y="2"/>
            <a:ext cx="4068339" cy="356357"/>
          </a:xfrm>
          <a:prstGeom prst="rect">
            <a:avLst/>
          </a:prstGeom>
        </p:spPr>
        <p:txBody>
          <a:bodyPr vert="horz" lIns="94218" tIns="47108" rIns="94218" bIns="47108" rtlCol="0"/>
          <a:lstStyle>
            <a:lvl1pPr algn="r">
              <a:defRPr sz="1200"/>
            </a:lvl1pPr>
          </a:lstStyle>
          <a:p>
            <a:fld id="{31C5E4F4-3B35-44E4-B6B4-7FA92A5AAD66}" type="datetimeFigureOut">
              <a:rPr lang="en-US" smtClean="0"/>
              <a:t>10/11/2018</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18" tIns="47108" rIns="94218" bIns="47108"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18" tIns="47108" rIns="94218" bIns="471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746119"/>
            <a:ext cx="4068339" cy="356356"/>
          </a:xfrm>
          <a:prstGeom prst="rect">
            <a:avLst/>
          </a:prstGeom>
        </p:spPr>
        <p:txBody>
          <a:bodyPr vert="horz" lIns="94218" tIns="47108" rIns="94218" bIns="47108" rtlCol="0" anchor="b"/>
          <a:lstStyle>
            <a:lvl1pPr algn="l">
              <a:defRPr sz="1200"/>
            </a:lvl1pPr>
          </a:lstStyle>
          <a:p>
            <a:endParaRPr lang="en-US"/>
          </a:p>
        </p:txBody>
      </p:sp>
      <p:sp>
        <p:nvSpPr>
          <p:cNvPr id="7" name="Slide Number Placeholder 6"/>
          <p:cNvSpPr>
            <a:spLocks noGrp="1"/>
          </p:cNvSpPr>
          <p:nvPr>
            <p:ph type="sldNum" sz="quarter" idx="5"/>
          </p:nvPr>
        </p:nvSpPr>
        <p:spPr>
          <a:xfrm>
            <a:off x="5317966" y="6746119"/>
            <a:ext cx="4068339" cy="356356"/>
          </a:xfrm>
          <a:prstGeom prst="rect">
            <a:avLst/>
          </a:prstGeom>
        </p:spPr>
        <p:txBody>
          <a:bodyPr vert="horz" lIns="94218" tIns="47108" rIns="94218" bIns="47108" rtlCol="0" anchor="b"/>
          <a:lstStyle>
            <a:lvl1pPr algn="r">
              <a:defRPr sz="1200"/>
            </a:lvl1pPr>
          </a:lstStyle>
          <a:p>
            <a:fld id="{455E6A05-62E8-44CF-8A2A-FF76FB53EB90}" type="slidenum">
              <a:rPr lang="en-US" smtClean="0"/>
              <a:t>‹#›</a:t>
            </a:fld>
            <a:endParaRPr lang="en-US"/>
          </a:p>
        </p:txBody>
      </p:sp>
    </p:spTree>
    <p:extLst>
      <p:ext uri="{BB962C8B-B14F-4D97-AF65-F5344CB8AC3E}">
        <p14:creationId xmlns:p14="http://schemas.microsoft.com/office/powerpoint/2010/main" val="397286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A78DD48E-458E-4B20-A695-25F5694C0E8F}"/>
              </a:ext>
            </a:extLst>
          </p:cNvPr>
          <p:cNvSpPr>
            <a:spLocks noGrp="1"/>
          </p:cNvSpPr>
          <p:nvPr>
            <p:ph type="body" idx="1"/>
          </p:nvPr>
        </p:nvSpPr>
        <p:spPr/>
        <p:txBody>
          <a:bodyPr/>
          <a:lstStyle/>
          <a:p>
            <a:r>
              <a:rPr lang="en-US" dirty="0"/>
              <a:t>Very happy to back in Gdansk and sharing the life’s work of Montague Ullman </a:t>
            </a:r>
          </a:p>
          <a:p>
            <a:r>
              <a:rPr lang="en-US" dirty="0"/>
              <a:t>known popularly as Monte. I was the experiential counterpart to his theoretical side. </a:t>
            </a:r>
          </a:p>
          <a:p>
            <a:r>
              <a:rPr lang="en-US" dirty="0"/>
              <a:t>Our effort to understand the Wholeness of dreams will reflect: </a:t>
            </a:r>
          </a:p>
          <a:p>
            <a:pPr marL="235543" indent="-235543">
              <a:buAutoNum type="arabicParenR"/>
            </a:pPr>
            <a:r>
              <a:rPr lang="en-US" dirty="0"/>
              <a:t>Dream Sharing and it’s stages</a:t>
            </a:r>
          </a:p>
          <a:p>
            <a:pPr marL="235543" indent="-235543">
              <a:buAutoNum type="arabicParenR"/>
            </a:pPr>
            <a:r>
              <a:rPr lang="en-US" dirty="0"/>
              <a:t>Functions of dreaming</a:t>
            </a:r>
          </a:p>
          <a:p>
            <a:pPr marL="235543" indent="-235543">
              <a:buAutoNum type="arabicParenR"/>
            </a:pPr>
            <a:r>
              <a:rPr lang="en-US" dirty="0"/>
              <a:t>Personal-transpersonal nature of dreams</a:t>
            </a:r>
          </a:p>
          <a:p>
            <a:pPr marL="235543" indent="-235543">
              <a:buAutoNum type="arabicParenR"/>
            </a:pPr>
            <a:r>
              <a:rPr lang="en-US" dirty="0"/>
              <a:t>Collective Unconscious</a:t>
            </a:r>
          </a:p>
          <a:p>
            <a:pPr marL="235543" indent="-235543">
              <a:buAutoNum type="arabicParenR"/>
            </a:pPr>
            <a:endParaRPr lang="en-US" dirty="0"/>
          </a:p>
        </p:txBody>
      </p:sp>
    </p:spTree>
    <p:extLst>
      <p:ext uri="{BB962C8B-B14F-4D97-AF65-F5344CB8AC3E}">
        <p14:creationId xmlns:p14="http://schemas.microsoft.com/office/powerpoint/2010/main" val="19779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xmlns="" id="{4E1F270D-6282-4644-90E3-034F6E78E519}"/>
              </a:ext>
            </a:extLst>
          </p:cNvPr>
          <p:cNvSpPr>
            <a:spLocks noGrp="1" noRot="1" noChangeAspect="1" noChangeArrowheads="1" noTextEdit="1"/>
          </p:cNvSpPr>
          <p:nvPr>
            <p:ph type="sldImg"/>
          </p:nvPr>
        </p:nvSpPr>
        <p:spPr bwMode="auto">
          <a:xfrm>
            <a:off x="2327275" y="541338"/>
            <a:ext cx="4733925" cy="2662237"/>
          </a:xfrm>
          <a:solidFill>
            <a:srgbClr val="FFFFFF"/>
          </a:solidFill>
          <a:ln>
            <a:solidFill>
              <a:srgbClr val="000000"/>
            </a:solidFill>
            <a:miter lim="800000"/>
            <a:headEnd/>
            <a:tailEnd/>
          </a:ln>
        </p:spPr>
      </p:sp>
      <p:sp>
        <p:nvSpPr>
          <p:cNvPr id="19459" name="Rectangle 2">
            <a:extLst>
              <a:ext uri="{FF2B5EF4-FFF2-40B4-BE49-F238E27FC236}">
                <a16:creationId xmlns:a16="http://schemas.microsoft.com/office/drawing/2014/main" xmlns="" id="{91C97AA4-B80E-4404-837A-0F23348B33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defTabSz="942175">
              <a:defRPr/>
            </a:pPr>
            <a:r>
              <a:rPr lang="en-US" dirty="0"/>
              <a:t>Metaphor: when two compared things are identical and substitutes one for the other.</a:t>
            </a:r>
          </a:p>
          <a:p>
            <a:pPr defTabSz="942175">
              <a:defRPr/>
            </a:pPr>
            <a:r>
              <a:rPr lang="en-US" dirty="0"/>
              <a:t>Metaphor:  A dream is a feather.  It is soft and fluffy and disappears quickly.</a:t>
            </a:r>
          </a:p>
          <a:p>
            <a:endParaRPr lang="it-IT" alt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use the metaphor of Mother as that is how my dreams began … with my Birth Mother.</a:t>
            </a:r>
          </a:p>
        </p:txBody>
      </p:sp>
      <p:sp>
        <p:nvSpPr>
          <p:cNvPr id="4" name="Slide Number Placeholder 3"/>
          <p:cNvSpPr>
            <a:spLocks noGrp="1"/>
          </p:cNvSpPr>
          <p:nvPr>
            <p:ph type="sldNum" sz="quarter" idx="10"/>
          </p:nvPr>
        </p:nvSpPr>
        <p:spPr/>
        <p:txBody>
          <a:bodyPr/>
          <a:lstStyle/>
          <a:p>
            <a:fld id="{455E6A05-62E8-44CF-8A2A-FF76FB53EB90}" type="slidenum">
              <a:rPr lang="en-US" smtClean="0"/>
              <a:t>11</a:t>
            </a:fld>
            <a:endParaRPr lang="en-US"/>
          </a:p>
        </p:txBody>
      </p:sp>
    </p:spTree>
    <p:extLst>
      <p:ext uri="{BB962C8B-B14F-4D97-AF65-F5344CB8AC3E}">
        <p14:creationId xmlns:p14="http://schemas.microsoft.com/office/powerpoint/2010/main" val="390987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E72FD9D-F689-499F-A04D-CCD2774A7C4C}"/>
              </a:ext>
            </a:extLst>
          </p:cNvPr>
          <p:cNvSpPr>
            <a:spLocks noGrp="1"/>
          </p:cNvSpPr>
          <p:nvPr>
            <p:ph type="body" idx="1"/>
          </p:nvPr>
        </p:nvSpPr>
        <p:spPr/>
        <p:txBody>
          <a:bodyPr/>
          <a:lstStyle/>
          <a:p>
            <a:r>
              <a:rPr lang="en-US" dirty="0"/>
              <a:t>Dreams of </a:t>
            </a:r>
            <a:r>
              <a:rPr lang="en-US" b="1" dirty="0"/>
              <a:t>BIRTH MOTHER</a:t>
            </a:r>
            <a:r>
              <a:rPr lang="en-US" sz="1600" b="1" dirty="0"/>
              <a:t>. </a:t>
            </a:r>
            <a:endParaRPr lang="en-US" b="1" dirty="0"/>
          </a:p>
          <a:p>
            <a:r>
              <a:rPr lang="en-US" dirty="0"/>
              <a:t>Curious dreams about her floors. Ex: </a:t>
            </a:r>
            <a:r>
              <a:rPr lang="en-US" b="1" dirty="0"/>
              <a:t>mashed potatoes </a:t>
            </a:r>
            <a:r>
              <a:rPr lang="en-US" dirty="0"/>
              <a:t>–potassium – </a:t>
            </a:r>
            <a:r>
              <a:rPr lang="en-US" b="1" dirty="0"/>
              <a:t>Urine</a:t>
            </a:r>
            <a:r>
              <a:rPr lang="en-US" dirty="0"/>
              <a:t> Uranium –  In </a:t>
            </a:r>
            <a:r>
              <a:rPr lang="en-US" b="1" dirty="0"/>
              <a:t>ecstasy </a:t>
            </a:r>
            <a:r>
              <a:rPr lang="en-US" dirty="0"/>
              <a:t>crossing from one theatre to another.  </a:t>
            </a:r>
            <a:r>
              <a:rPr lang="en-US" b="1" dirty="0"/>
              <a:t>Ecstasy</a:t>
            </a:r>
            <a:r>
              <a:rPr lang="en-US" dirty="0"/>
              <a:t> translated to geologic term for </a:t>
            </a:r>
            <a:r>
              <a:rPr lang="en-US" b="1" dirty="0"/>
              <a:t>Isostacy</a:t>
            </a:r>
            <a:r>
              <a:rPr lang="en-US" dirty="0"/>
              <a:t> - response to a type of erosion where an entire mountain range can be lifted </a:t>
            </a:r>
          </a:p>
          <a:p>
            <a:endParaRPr lang="en-US" b="1" dirty="0"/>
          </a:p>
          <a:p>
            <a:r>
              <a:rPr lang="en-US" b="1" dirty="0"/>
              <a:t>Repetitive dreams of PLATES: license, x-ray, baseball.</a:t>
            </a:r>
          </a:p>
          <a:p>
            <a:endParaRPr lang="en-US" b="1" dirty="0"/>
          </a:p>
          <a:p>
            <a:r>
              <a:rPr lang="en-US" b="1" dirty="0"/>
              <a:t>Breastplate</a:t>
            </a:r>
            <a:r>
              <a:rPr lang="en-US" dirty="0"/>
              <a:t> symbolic of Mother – </a:t>
            </a:r>
            <a:r>
              <a:rPr lang="en-US" b="1" dirty="0"/>
              <a:t>Tectonic plates</a:t>
            </a:r>
            <a:r>
              <a:rPr lang="en-US" dirty="0"/>
              <a:t>. (Eurasian, North American, African, Indo-</a:t>
            </a:r>
            <a:r>
              <a:rPr lang="en-US" dirty="0" err="1"/>
              <a:t>Australian,Juan</a:t>
            </a:r>
            <a:r>
              <a:rPr lang="en-US" dirty="0"/>
              <a:t> de Fuca).</a:t>
            </a:r>
            <a:br>
              <a:rPr lang="en-US" dirty="0"/>
            </a:b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5F49308-D343-4165-BF24-E095638CEF14}"/>
              </a:ext>
            </a:extLst>
          </p:cNvPr>
          <p:cNvSpPr>
            <a:spLocks noGrp="1" noChangeArrowheads="1"/>
          </p:cNvSpPr>
          <p:nvPr>
            <p:ph type="sldNum" sz="quarter" idx="5"/>
          </p:nvPr>
        </p:nvSpPr>
        <p:spPr>
          <a:ln/>
        </p:spPr>
        <p:txBody>
          <a:bodyPr/>
          <a:lstStyle/>
          <a:p>
            <a:fld id="{297B843A-2A6E-460F-B7BA-21D2F9F50182}" type="slidenum">
              <a:rPr lang="en-US" altLang="en-US"/>
              <a:pPr/>
              <a:t>13</a:t>
            </a:fld>
            <a:endParaRPr lang="en-US" altLang="en-US" dirty="0"/>
          </a:p>
        </p:txBody>
      </p:sp>
      <p:sp>
        <p:nvSpPr>
          <p:cNvPr id="218114" name="Rectangle 7">
            <a:extLst>
              <a:ext uri="{FF2B5EF4-FFF2-40B4-BE49-F238E27FC236}">
                <a16:creationId xmlns:a16="http://schemas.microsoft.com/office/drawing/2014/main" xmlns="" id="{28641454-156F-4A89-BF57-77F1B11D3FBB}"/>
              </a:ext>
            </a:extLst>
          </p:cNvPr>
          <p:cNvSpPr txBox="1">
            <a:spLocks noGrp="1" noChangeArrowheads="1"/>
          </p:cNvSpPr>
          <p:nvPr/>
        </p:nvSpPr>
        <p:spPr bwMode="auto">
          <a:xfrm>
            <a:off x="5672207" y="7083983"/>
            <a:ext cx="4339997" cy="37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97" tIns="49799" rIns="99597" bIns="49799" anchor="b"/>
          <a:lstStyle>
            <a:lvl1pPr defTabSz="966788">
              <a:defRPr>
                <a:solidFill>
                  <a:schemeClr val="tx1"/>
                </a:solidFill>
                <a:latin typeface="Arial" panose="020B0604020202020204" pitchFamily="34" charset="0"/>
              </a:defRPr>
            </a:lvl1pPr>
            <a:lvl2pPr marL="785813" indent="-303213" defTabSz="966788">
              <a:defRPr>
                <a:solidFill>
                  <a:schemeClr val="tx1"/>
                </a:solidFill>
                <a:latin typeface="Arial" panose="020B0604020202020204" pitchFamily="34" charset="0"/>
              </a:defRPr>
            </a:lvl2pPr>
            <a:lvl3pPr marL="1208088" indent="-241300" defTabSz="966788">
              <a:defRPr>
                <a:solidFill>
                  <a:schemeClr val="tx1"/>
                </a:solidFill>
                <a:latin typeface="Arial" panose="020B0604020202020204" pitchFamily="34" charset="0"/>
              </a:defRPr>
            </a:lvl3pPr>
            <a:lvl4pPr marL="1692275" indent="-242888" defTabSz="966788">
              <a:defRPr>
                <a:solidFill>
                  <a:schemeClr val="tx1"/>
                </a:solidFill>
                <a:latin typeface="Arial" panose="020B0604020202020204" pitchFamily="34" charset="0"/>
              </a:defRPr>
            </a:lvl4pPr>
            <a:lvl5pPr marL="2174875" indent="-241300" defTabSz="966788">
              <a:defRPr>
                <a:solidFill>
                  <a:schemeClr val="tx1"/>
                </a:solidFill>
                <a:latin typeface="Arial" panose="020B0604020202020204" pitchFamily="34" charset="0"/>
              </a:defRPr>
            </a:lvl5pPr>
            <a:lvl6pPr marL="2632075" indent="-241300" defTabSz="966788" fontAlgn="base">
              <a:spcBef>
                <a:spcPct val="0"/>
              </a:spcBef>
              <a:spcAft>
                <a:spcPct val="0"/>
              </a:spcAft>
              <a:defRPr>
                <a:solidFill>
                  <a:schemeClr val="tx1"/>
                </a:solidFill>
                <a:latin typeface="Arial" panose="020B0604020202020204" pitchFamily="34" charset="0"/>
              </a:defRPr>
            </a:lvl6pPr>
            <a:lvl7pPr marL="3089275" indent="-241300" defTabSz="966788" fontAlgn="base">
              <a:spcBef>
                <a:spcPct val="0"/>
              </a:spcBef>
              <a:spcAft>
                <a:spcPct val="0"/>
              </a:spcAft>
              <a:defRPr>
                <a:solidFill>
                  <a:schemeClr val="tx1"/>
                </a:solidFill>
                <a:latin typeface="Arial" panose="020B0604020202020204" pitchFamily="34" charset="0"/>
              </a:defRPr>
            </a:lvl7pPr>
            <a:lvl8pPr marL="3546475" indent="-241300" defTabSz="966788" fontAlgn="base">
              <a:spcBef>
                <a:spcPct val="0"/>
              </a:spcBef>
              <a:spcAft>
                <a:spcPct val="0"/>
              </a:spcAft>
              <a:defRPr>
                <a:solidFill>
                  <a:schemeClr val="tx1"/>
                </a:solidFill>
                <a:latin typeface="Arial" panose="020B0604020202020204" pitchFamily="34" charset="0"/>
              </a:defRPr>
            </a:lvl8pPr>
            <a:lvl9pPr marL="4003675" indent="-241300" defTabSz="966788" fontAlgn="base">
              <a:spcBef>
                <a:spcPct val="0"/>
              </a:spcBef>
              <a:spcAft>
                <a:spcPct val="0"/>
              </a:spcAft>
              <a:defRPr>
                <a:solidFill>
                  <a:schemeClr val="tx1"/>
                </a:solidFill>
                <a:latin typeface="Arial" panose="020B0604020202020204" pitchFamily="34" charset="0"/>
              </a:defRPr>
            </a:lvl9pPr>
          </a:lstStyle>
          <a:p>
            <a:pPr algn="r"/>
            <a:fld id="{F29C6D41-79C9-4F84-BA3D-7A12D0F00CF4}" type="slidenum">
              <a:rPr lang="en-US" altLang="en-US" sz="1300"/>
              <a:pPr algn="r"/>
              <a:t>13</a:t>
            </a:fld>
            <a:endParaRPr lang="en-US" altLang="en-US" sz="1300" dirty="0"/>
          </a:p>
        </p:txBody>
      </p:sp>
      <p:sp>
        <p:nvSpPr>
          <p:cNvPr id="218115" name="Rectangle 2">
            <a:extLst>
              <a:ext uri="{FF2B5EF4-FFF2-40B4-BE49-F238E27FC236}">
                <a16:creationId xmlns:a16="http://schemas.microsoft.com/office/drawing/2014/main" xmlns="" id="{6DF573DC-A48A-4113-8AC2-9864506B511B}"/>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xmlns="" id="{3A7D2686-563B-4D15-B1C0-A5D21E164E8B}"/>
              </a:ext>
            </a:extLst>
          </p:cNvPr>
          <p:cNvSpPr>
            <a:spLocks noGrp="1" noChangeArrowheads="1"/>
          </p:cNvSpPr>
          <p:nvPr>
            <p:ph type="body" idx="1"/>
          </p:nvPr>
        </p:nvSpPr>
        <p:spPr/>
        <p:txBody>
          <a:bodyPr/>
          <a:lstStyle/>
          <a:p>
            <a:r>
              <a:rPr lang="en-US" altLang="en-US" b="1" dirty="0"/>
              <a:t>Chaos theory</a:t>
            </a:r>
            <a:r>
              <a:rPr lang="en-US" altLang="en-US" dirty="0"/>
              <a:t> –  fragments looking to cohere</a:t>
            </a:r>
          </a:p>
          <a:p>
            <a:r>
              <a:rPr lang="en-US" altLang="en-US" dirty="0"/>
              <a:t>Beginning 1993 dreams inundated me with a range of sciences, none I had studied. </a:t>
            </a:r>
          </a:p>
          <a:p>
            <a:endParaRPr lang="en-US" altLang="en-US" dirty="0"/>
          </a:p>
          <a:p>
            <a:r>
              <a:rPr lang="en-US" altLang="en-US" b="1" dirty="0"/>
              <a:t>Birth mother </a:t>
            </a:r>
            <a:r>
              <a:rPr lang="en-US" altLang="en-US" dirty="0"/>
              <a:t>lavender piece in the center - </a:t>
            </a:r>
            <a:r>
              <a:rPr lang="en-US" altLang="en-US" b="1" dirty="0"/>
              <a:t>MYSTERY </a:t>
            </a:r>
            <a:r>
              <a:rPr lang="en-US" altLang="en-US" dirty="0"/>
              <a:t>for many years</a:t>
            </a:r>
            <a:r>
              <a:rPr lang="en-US" altLang="en-US" b="1" dirty="0"/>
              <a:t>.</a:t>
            </a:r>
            <a:r>
              <a:rPr lang="en-US" altLang="en-US" dirty="0"/>
              <a:t> It eventually represented my </a:t>
            </a:r>
            <a:r>
              <a:rPr lang="en-US" altLang="en-US" b="1" dirty="0"/>
              <a:t>birth mother</a:t>
            </a:r>
            <a:r>
              <a:rPr lang="en-US" altLang="en-US" dirty="0"/>
              <a:t>, nurturing as </a:t>
            </a:r>
            <a:r>
              <a:rPr lang="en-US" altLang="en-US" b="1" dirty="0"/>
              <a:t>Mother Earth</a:t>
            </a:r>
            <a:r>
              <a:rPr lang="en-US" altLang="en-US" dirty="0"/>
              <a:t>, but exhibited explosive, eruptive behavior. Here the </a:t>
            </a:r>
            <a:r>
              <a:rPr lang="en-US" altLang="en-US" b="1" dirty="0"/>
              <a:t>transition from personal </a:t>
            </a:r>
            <a:r>
              <a:rPr lang="en-US" altLang="en-US" dirty="0"/>
              <a:t>began to augment</a:t>
            </a:r>
            <a:r>
              <a:rPr lang="en-US" altLang="en-US" b="1" dirty="0"/>
              <a:t> to transpersonal.</a:t>
            </a:r>
            <a:r>
              <a:rPr lang="en-US" altLang="en-US" dirty="0"/>
              <a:t> </a:t>
            </a:r>
          </a:p>
          <a:p>
            <a:endParaRPr lang="en-US" altLang="en-US" dirty="0"/>
          </a:p>
          <a:p>
            <a:r>
              <a:rPr lang="en-US" altLang="en-US" b="1" dirty="0"/>
              <a:t>The mentors revealed many fragments which demanded connection.</a:t>
            </a:r>
          </a:p>
          <a:p>
            <a:endParaRPr lang="en-US" altLang="en-US" dirty="0"/>
          </a:p>
          <a:p>
            <a:r>
              <a:rPr lang="en-US" altLang="en-US" dirty="0"/>
              <a:t>Dream symbology translated to</a:t>
            </a:r>
            <a:r>
              <a:rPr lang="en-US" altLang="en-US" b="1" dirty="0"/>
              <a:t> TECTONIC PLATES, </a:t>
            </a:r>
            <a:r>
              <a:rPr lang="en-US" altLang="en-US" dirty="0"/>
              <a:t>seafloor spreading, subduction zones, hot spots  −</a:t>
            </a:r>
            <a:r>
              <a:rPr lang="en-US" altLang="en-US" b="1" dirty="0"/>
              <a:t> </a:t>
            </a:r>
          </a:p>
          <a:p>
            <a:r>
              <a:rPr lang="en-US" altLang="en-US" b="1" dirty="0"/>
              <a:t>joined with </a:t>
            </a:r>
            <a:r>
              <a:rPr lang="en-US" altLang="en-US" dirty="0"/>
              <a:t>− gases, metals, and minerals</a:t>
            </a:r>
            <a:r>
              <a:rPr lang="en-US" altLang="en-US" b="1" dirty="0"/>
              <a:t>. </a:t>
            </a:r>
          </a:p>
          <a:p>
            <a:endParaRPr lang="en-US" altLang="en-US" b="1" dirty="0"/>
          </a:p>
          <a:p>
            <a:r>
              <a:rPr lang="en-US" altLang="en-US" b="1" dirty="0"/>
              <a:t>As warnings accelerated. Geology and Chemistry </a:t>
            </a:r>
            <a:r>
              <a:rPr lang="en-US" altLang="en-US" dirty="0"/>
              <a:t>took center stage</a:t>
            </a:r>
            <a:r>
              <a:rPr lang="en-US" altLang="en-US" b="1" dirty="0"/>
              <a:t>. </a:t>
            </a:r>
          </a:p>
          <a:p>
            <a:endParaRPr lang="en-US" alt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0FA99B46-F30E-4ADC-B7F5-CFBA075E9A99}"/>
              </a:ext>
            </a:extLst>
          </p:cNvPr>
          <p:cNvSpPr>
            <a:spLocks noGrp="1"/>
          </p:cNvSpPr>
          <p:nvPr>
            <p:ph type="body" idx="1"/>
          </p:nvPr>
        </p:nvSpPr>
        <p:spPr/>
        <p:txBody>
          <a:bodyPr/>
          <a:lstStyle/>
          <a:p>
            <a:r>
              <a:rPr lang="en-US" dirty="0"/>
              <a:t>Monte’s interest in the relevance of quantum theory to dreaming was awakened in 1974 when he attended a week long dialogue between David Bohm &amp; </a:t>
            </a:r>
            <a:r>
              <a:rPr lang="en-US" dirty="0" err="1"/>
              <a:t>Krishnamurti</a:t>
            </a:r>
            <a:r>
              <a:rPr lang="en-US" dirty="0"/>
              <a:t>. the Indian Philosopher. Monte frequently regretted that he was not a physicist.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F535F7B8-5B59-417D-B35F-D1A206084501}"/>
              </a:ext>
            </a:extLst>
          </p:cNvPr>
          <p:cNvSpPr>
            <a:spLocks noGrp="1"/>
          </p:cNvSpPr>
          <p:nvPr>
            <p:ph type="body" idx="1"/>
          </p:nvPr>
        </p:nvSpPr>
        <p:spPr/>
        <p:txBody>
          <a:bodyPr/>
          <a:lstStyle/>
          <a:p>
            <a:pPr defTabSz="970913">
              <a:defRPr/>
            </a:pPr>
            <a:r>
              <a:rPr lang="en-US" altLang="en-US" dirty="0"/>
              <a:t>Monte analogized the nature of dreaming consciousness to Bohm’s theory of a seamless whole out of which the Explicate arises. </a:t>
            </a:r>
          </a:p>
          <a:p>
            <a:pPr defTabSz="970913">
              <a:defRPr/>
            </a:pPr>
            <a:r>
              <a:rPr lang="en-US" altLang="en-US" b="1" dirty="0"/>
              <a:t>Top: Implicate order – </a:t>
            </a:r>
            <a:r>
              <a:rPr lang="en-US" altLang="en-US" dirty="0"/>
              <a:t>Dreams open up our remote memory bank &amp; free us from space &amp; time.</a:t>
            </a:r>
          </a:p>
          <a:p>
            <a:pPr defTabSz="970913">
              <a:defRPr/>
            </a:pPr>
            <a:r>
              <a:rPr lang="en-US" altLang="en-US" b="1" dirty="0"/>
              <a:t>Bottom: Explicate order – </a:t>
            </a:r>
            <a:r>
              <a:rPr lang="en-US" altLang="en-US" dirty="0"/>
              <a:t>Dream content triggered by</a:t>
            </a:r>
            <a:r>
              <a:rPr lang="en-US" altLang="en-US" b="1" dirty="0"/>
              <a:t> </a:t>
            </a:r>
            <a:r>
              <a:rPr lang="en-US" altLang="en-US" dirty="0"/>
              <a:t>unresolved feelings rising to the surface. </a:t>
            </a:r>
          </a:p>
          <a:p>
            <a:pPr defTabSz="970913">
              <a:defRPr/>
            </a:pPr>
            <a:r>
              <a:rPr lang="en-US" altLang="en-US" b="1" dirty="0"/>
              <a:t>Center: a relay station</a:t>
            </a:r>
            <a:r>
              <a:rPr lang="en-US" altLang="en-US" dirty="0"/>
              <a:t> receiving input </a:t>
            </a:r>
            <a:r>
              <a:rPr lang="en-US" altLang="en-US" dirty="0" err="1"/>
              <a:t>fr</a:t>
            </a:r>
            <a:r>
              <a:rPr lang="en-US" altLang="en-US" dirty="0"/>
              <a:t> both orders: </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Bohm &amp; Ullman concurred on the </a:t>
            </a:r>
            <a:r>
              <a:rPr lang="en-US" b="1" dirty="0"/>
              <a:t>movement of the whole. </a:t>
            </a:r>
            <a:r>
              <a:rPr lang="en-US" altLang="en-US" dirty="0"/>
              <a:t>This little diagram actually came thru a dream.</a:t>
            </a:r>
          </a:p>
          <a:p>
            <a:r>
              <a:rPr lang="en-US" altLang="en-US" dirty="0"/>
              <a:t>Known as the LEMINISCATE, this</a:t>
            </a:r>
            <a:r>
              <a:rPr lang="en-US" dirty="0"/>
              <a:t> is a plane curve consisting of two loops that meet at a central point – also recognized as a</a:t>
            </a:r>
            <a:r>
              <a:rPr lang="en-US" altLang="en-US" dirty="0"/>
              <a:t> </a:t>
            </a:r>
            <a:r>
              <a:rPr lang="en-US" altLang="en-US" b="1" dirty="0"/>
              <a:t>symbol for Infinity</a:t>
            </a:r>
            <a:r>
              <a:rPr lang="en-US" altLang="en-US" dirty="0"/>
              <a:t>.</a:t>
            </a:r>
            <a:r>
              <a:rPr lang="en-US" dirty="0"/>
              <a:t> </a:t>
            </a:r>
            <a:r>
              <a:rPr lang="en-US" altLang="en-US" dirty="0"/>
              <a:t> </a:t>
            </a:r>
          </a:p>
          <a:p>
            <a:r>
              <a:rPr lang="en-US" altLang="en-US" b="1" dirty="0"/>
              <a:t>1)</a:t>
            </a:r>
            <a:r>
              <a:rPr lang="en-US" altLang="en-US" dirty="0"/>
              <a:t> An ENDLESS HOLOMOVEMENT represents the flow of the WHOLE where dreams receive &amp; exchange info from both </a:t>
            </a:r>
            <a:r>
              <a:rPr lang="en-US" altLang="en-US" b="1" dirty="0"/>
              <a:t>cosmic &amp; biologic fields (also transpersonal &amp; personal)  </a:t>
            </a:r>
            <a:r>
              <a:rPr lang="en-US" altLang="en-US" dirty="0"/>
              <a:t>in an infinite loop. </a:t>
            </a:r>
          </a:p>
          <a:p>
            <a:r>
              <a:rPr lang="en-US" altLang="en-US" b="1" dirty="0"/>
              <a:t>2) Mind-matter content interact at the loop’s midpoint</a:t>
            </a:r>
            <a:r>
              <a:rPr lang="en-US" altLang="en-US" dirty="0"/>
              <a:t>. </a:t>
            </a:r>
          </a:p>
          <a:p>
            <a:r>
              <a:rPr lang="en-US" altLang="en-US" b="1" dirty="0"/>
              <a:t>3)</a:t>
            </a:r>
            <a:r>
              <a:rPr lang="en-US" altLang="en-US" dirty="0"/>
              <a:t> If memories are imprinted in our dreams –– the </a:t>
            </a:r>
            <a:r>
              <a:rPr lang="en-US" altLang="en-US" b="1" dirty="0"/>
              <a:t>relationship between mind and matter suggests one of infinity.</a:t>
            </a:r>
            <a:endParaRPr lang="en-US" dirty="0"/>
          </a:p>
        </p:txBody>
      </p:sp>
      <p:sp>
        <p:nvSpPr>
          <p:cNvPr id="4" name="Slide Number Placeholder 3"/>
          <p:cNvSpPr>
            <a:spLocks noGrp="1"/>
          </p:cNvSpPr>
          <p:nvPr>
            <p:ph type="sldNum" sz="quarter" idx="10"/>
          </p:nvPr>
        </p:nvSpPr>
        <p:spPr/>
        <p:txBody>
          <a:bodyPr/>
          <a:lstStyle/>
          <a:p>
            <a:fld id="{455E6A05-62E8-44CF-8A2A-FF76FB53EB90}" type="slidenum">
              <a:rPr lang="en-US" smtClean="0"/>
              <a:t>17</a:t>
            </a:fld>
            <a:endParaRPr lang="en-US" dirty="0"/>
          </a:p>
        </p:txBody>
      </p:sp>
    </p:spTree>
    <p:extLst>
      <p:ext uri="{BB962C8B-B14F-4D97-AF65-F5344CB8AC3E}">
        <p14:creationId xmlns:p14="http://schemas.microsoft.com/office/powerpoint/2010/main" val="123847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EA3F2915-6292-473A-ADF3-6AEC457B1438}"/>
              </a:ext>
            </a:extLst>
          </p:cNvPr>
          <p:cNvSpPr>
            <a:spLocks noGrp="1"/>
          </p:cNvSpPr>
          <p:nvPr>
            <p:ph type="body" idx="1"/>
          </p:nvPr>
        </p:nvSpPr>
        <p:spPr/>
        <p:txBody>
          <a:bodyPr/>
          <a:lstStyle/>
          <a:p>
            <a:r>
              <a:rPr lang="en-US" dirty="0"/>
              <a:t>My years of dreaming and endless fragmentation </a:t>
            </a:r>
            <a:r>
              <a:rPr lang="en-US" b="1" dirty="0"/>
              <a:t>laid the foundation </a:t>
            </a:r>
            <a:r>
              <a:rPr lang="en-US" dirty="0"/>
              <a:t>for Monte’s &amp; my work </a:t>
            </a:r>
          </a:p>
          <a:p>
            <a:r>
              <a:rPr lang="en-US" dirty="0"/>
              <a:t>in the </a:t>
            </a:r>
            <a:r>
              <a:rPr lang="en-US" b="1" dirty="0"/>
              <a:t>transpersonal domain</a:t>
            </a:r>
            <a:r>
              <a:rPr lang="en-US" dirty="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132ECA7D-5B89-4397-97B3-18401664E5F0}"/>
              </a:ext>
            </a:extLst>
          </p:cNvPr>
          <p:cNvSpPr>
            <a:spLocks noGrp="1" noChangeArrowheads="1"/>
          </p:cNvSpPr>
          <p:nvPr>
            <p:ph type="sldNum" sz="quarter" idx="5"/>
          </p:nvPr>
        </p:nvSpPr>
        <p:spPr>
          <a:ln/>
        </p:spPr>
        <p:txBody>
          <a:bodyPr/>
          <a:lstStyle/>
          <a:p>
            <a:fld id="{05894CDB-CC62-44DF-86C8-078913837C9A}" type="slidenum">
              <a:rPr lang="en-US" altLang="en-US"/>
              <a:pPr/>
              <a:t>19</a:t>
            </a:fld>
            <a:endParaRPr lang="en-US" altLang="en-US" dirty="0"/>
          </a:p>
        </p:txBody>
      </p:sp>
      <p:sp>
        <p:nvSpPr>
          <p:cNvPr id="273410" name="Rectangle 2">
            <a:extLst>
              <a:ext uri="{FF2B5EF4-FFF2-40B4-BE49-F238E27FC236}">
                <a16:creationId xmlns:a16="http://schemas.microsoft.com/office/drawing/2014/main" xmlns="" id="{A1D8B0C4-F359-4A14-93B0-C662B306D249}"/>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xmlns="" id="{8214CB37-7615-411E-B45B-C08B57A42C5B}"/>
              </a:ext>
            </a:extLst>
          </p:cNvPr>
          <p:cNvSpPr>
            <a:spLocks noGrp="1" noChangeArrowheads="1"/>
          </p:cNvSpPr>
          <p:nvPr>
            <p:ph type="body" idx="1"/>
          </p:nvPr>
        </p:nvSpPr>
        <p:spPr/>
        <p:txBody>
          <a:bodyPr/>
          <a:lstStyle/>
          <a:p>
            <a:r>
              <a:rPr lang="en-US" altLang="en-US" b="1" dirty="0"/>
              <a:t>Thus begins a story of how the Collective Unconscious came into my dreams – which I call Cosmic Dreaming.</a:t>
            </a:r>
          </a:p>
          <a:p>
            <a:r>
              <a:rPr lang="en-US" altLang="en-US" b="1" dirty="0"/>
              <a:t>Initially mysterious and confusing, it began my journey to SELF ACTUALIZATION.</a:t>
            </a:r>
          </a:p>
          <a:p>
            <a:endParaRPr lang="en-US" altLang="en-US" b="1" dirty="0"/>
          </a:p>
          <a:p>
            <a:r>
              <a:rPr lang="en-US" altLang="en-US" b="1" dirty="0"/>
              <a:t>These 4 historical figures visited my dreams, one by one, symbol by symbol, over two decades</a:t>
            </a:r>
          </a:p>
          <a:p>
            <a:r>
              <a:rPr lang="en-US" altLang="en-US" b="1" dirty="0"/>
              <a:t>&amp; thousands of dreams, none of it making any sense.  Individually &amp; collectively, these </a:t>
            </a:r>
          </a:p>
          <a:p>
            <a:r>
              <a:rPr lang="en-US" altLang="en-US" b="1" dirty="0"/>
              <a:t>dream mentors issued relentless concern delivering a dire ecological and environmental warning to humankind. </a:t>
            </a:r>
          </a:p>
          <a:p>
            <a:endParaRPr lang="en-US" altLang="en-US" b="1" dirty="0"/>
          </a:p>
          <a:p>
            <a:r>
              <a:rPr lang="en-US" altLang="en-US" b="1" dirty="0"/>
              <a:t>Galen and Ptolemy taught me to see the light. </a:t>
            </a:r>
          </a:p>
          <a:p>
            <a:r>
              <a:rPr lang="en-US" altLang="en-US" b="1" dirty="0"/>
              <a:t>Steno and Curie showed me the inner workings of the earth. </a:t>
            </a:r>
          </a:p>
          <a:p>
            <a:endParaRPr lang="en-US" altLang="en-US" b="1" dirty="0"/>
          </a:p>
          <a:p>
            <a:r>
              <a:rPr lang="en-US" altLang="en-US" b="1" dirty="0"/>
              <a:t>At journey’s end I realized that the Collective Unconscious, was teaching  the connectedness</a:t>
            </a:r>
          </a:p>
          <a:p>
            <a:r>
              <a:rPr lang="en-US" altLang="en-US" b="1" dirty="0"/>
              <a:t>and universality of dreaming and how visual memory can associate dream images and clues.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xmlns="" id="{78B82E01-E257-4A43-A777-9EB371969FBA}"/>
              </a:ext>
            </a:extLst>
          </p:cNvPr>
          <p:cNvSpPr>
            <a:spLocks noGrp="1" noRot="1" noChangeAspect="1" noChangeArrowheads="1" noTextEdit="1"/>
          </p:cNvSpPr>
          <p:nvPr>
            <p:ph type="sldImg"/>
          </p:nvPr>
        </p:nvSpPr>
        <p:spPr bwMode="auto">
          <a:xfrm>
            <a:off x="2325688" y="514350"/>
            <a:ext cx="4737100" cy="2663825"/>
          </a:xfrm>
          <a:solidFill>
            <a:srgbClr val="FFFFFF"/>
          </a:solidFill>
          <a:ln>
            <a:solidFill>
              <a:srgbClr val="000000"/>
            </a:solidFill>
            <a:miter lim="800000"/>
            <a:headEnd/>
            <a:tailEnd/>
          </a:ln>
        </p:spPr>
      </p:sp>
      <p:sp>
        <p:nvSpPr>
          <p:cNvPr id="21507" name="Rectangle 2">
            <a:extLst>
              <a:ext uri="{FF2B5EF4-FFF2-40B4-BE49-F238E27FC236}">
                <a16:creationId xmlns:a16="http://schemas.microsoft.com/office/drawing/2014/main" xmlns="" id="{22ACBBA8-0CD1-4252-AC13-5BF0E27C80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it-IT" altLang="it-IT" dirty="0"/>
              <a:t>It is </a:t>
            </a:r>
            <a:r>
              <a:rPr lang="it-IT" altLang="it-IT" b="1" dirty="0"/>
              <a:t>Monte’s dream come true  </a:t>
            </a:r>
            <a:r>
              <a:rPr lang="it-IT" altLang="it-IT" dirty="0"/>
              <a:t>that The Ullman Dream Group Process is now on the curriculum at </a:t>
            </a:r>
          </a:p>
          <a:p>
            <a:r>
              <a:rPr lang="it-IT" altLang="it-IT" dirty="0"/>
              <a:t>University of Gdansk, thanks to the enthusiasm and dedicated efforts of Prof. Wojciech </a:t>
            </a:r>
            <a:r>
              <a:rPr lang="en-US" dirty="0" err="1"/>
              <a:t>Owczarski</a:t>
            </a:r>
            <a:r>
              <a:rPr lang="it-IT" altLang="it-IT" dirty="0"/>
              <a:t>. </a:t>
            </a:r>
          </a:p>
          <a:p>
            <a:endParaRPr lang="it-IT" altLang="it-IT" dirty="0"/>
          </a:p>
          <a:p>
            <a:r>
              <a:rPr lang="it-IT" altLang="it-IT" b="1" dirty="0"/>
              <a:t>CONFRONTING WHAT IS </a:t>
            </a:r>
            <a:r>
              <a:rPr lang="it-IT" altLang="it-IT" dirty="0"/>
              <a:t>was a Montague Ullman dream group </a:t>
            </a:r>
          </a:p>
          <a:p>
            <a:r>
              <a:rPr lang="it-IT" altLang="it-IT" dirty="0"/>
              <a:t>workshop that Massimo Schinco  (Milan) and I presented at the </a:t>
            </a:r>
          </a:p>
          <a:p>
            <a:r>
              <a:rPr lang="it-IT" altLang="it-IT" dirty="0"/>
              <a:t>2014 Gdansk Dream conference. I WELCOME </a:t>
            </a:r>
            <a:r>
              <a:rPr lang="en-US" dirty="0"/>
              <a:t>Prof. </a:t>
            </a:r>
            <a:r>
              <a:rPr lang="en-US" b="1" dirty="0"/>
              <a:t>Anna </a:t>
            </a:r>
            <a:r>
              <a:rPr lang="en-US" b="1" dirty="0" err="1"/>
              <a:t>Anzani</a:t>
            </a:r>
            <a:r>
              <a:rPr lang="en-US" b="1" dirty="0"/>
              <a:t> </a:t>
            </a:r>
          </a:p>
          <a:p>
            <a:r>
              <a:rPr lang="en-US" altLang="it-IT" dirty="0"/>
              <a:t>who will present her combined work with Massimo.</a:t>
            </a:r>
          </a:p>
          <a:p>
            <a:endParaRPr lang="en-US" altLang="it-IT" dirty="0"/>
          </a:p>
          <a:p>
            <a:r>
              <a:rPr lang="en-US" altLang="it-IT" dirty="0"/>
              <a:t> </a:t>
            </a:r>
            <a:r>
              <a:rPr lang="it-IT" altLang="it-IT" dirty="0"/>
              <a:t>Monte and I </a:t>
            </a:r>
            <a:r>
              <a:rPr lang="it-IT" altLang="it-IT" b="1" dirty="0"/>
              <a:t>discovered bi-directional dreaming </a:t>
            </a:r>
            <a:r>
              <a:rPr lang="it-IT" altLang="it-IT" dirty="0"/>
              <a:t>where d</a:t>
            </a:r>
            <a:r>
              <a:rPr lang="en-US" dirty="0"/>
              <a:t>reams point outward as well as inward. This</a:t>
            </a:r>
          </a:p>
          <a:p>
            <a:r>
              <a:rPr lang="en-US" dirty="0"/>
              <a:t>includes events outside the range of our personal dreams like dreams about nature and the earth.</a:t>
            </a:r>
            <a:endParaRPr lang="it-IT" altLang="it-IT" b="1" dirty="0"/>
          </a:p>
          <a:p>
            <a:r>
              <a:rPr lang="it-IT" altLang="it-IT" b="1" dirty="0"/>
              <a:t> </a:t>
            </a:r>
          </a:p>
          <a:p>
            <a:endParaRPr lang="it-IT" alt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0CB51FD0-9E77-477D-BA1A-4394DCA932F2}"/>
              </a:ext>
            </a:extLst>
          </p:cNvPr>
          <p:cNvSpPr>
            <a:spLocks noGrp="1" noChangeArrowheads="1"/>
          </p:cNvSpPr>
          <p:nvPr>
            <p:ph type="sldNum" sz="quarter" idx="5"/>
          </p:nvPr>
        </p:nvSpPr>
        <p:spPr>
          <a:xfrm>
            <a:off x="5507542" y="6926485"/>
            <a:ext cx="4213368" cy="365884"/>
          </a:xfrm>
          <a:prstGeom prst="rect">
            <a:avLst/>
          </a:prstGeom>
          <a:ln/>
        </p:spPr>
        <p:txBody>
          <a:bodyPr/>
          <a:lstStyle/>
          <a:p>
            <a:fld id="{DCCCE5C3-44AF-44B3-A845-303ACC222EEC}" type="slidenum">
              <a:rPr lang="en-US" altLang="en-US"/>
              <a:pPr/>
              <a:t>20</a:t>
            </a:fld>
            <a:endParaRPr lang="en-US" altLang="en-US"/>
          </a:p>
        </p:txBody>
      </p:sp>
      <p:sp>
        <p:nvSpPr>
          <p:cNvPr id="70658" name="Rectangle 2">
            <a:extLst>
              <a:ext uri="{FF2B5EF4-FFF2-40B4-BE49-F238E27FC236}">
                <a16:creationId xmlns:a16="http://schemas.microsoft.com/office/drawing/2014/main" xmlns="" id="{04E667A8-A8C9-4A08-AD41-09B253CF3EA0}"/>
              </a:ext>
            </a:extLst>
          </p:cNvPr>
          <p:cNvSpPr>
            <a:spLocks noGrp="1" noRot="1" noChangeAspect="1" noChangeArrowheads="1" noTextEdit="1"/>
          </p:cNvSpPr>
          <p:nvPr>
            <p:ph type="sldImg"/>
          </p:nvPr>
        </p:nvSpPr>
        <p:spPr>
          <a:xfrm>
            <a:off x="2674938" y="911225"/>
            <a:ext cx="4375150" cy="2460625"/>
          </a:xfrm>
          <a:ln/>
        </p:spPr>
      </p:sp>
      <p:sp>
        <p:nvSpPr>
          <p:cNvPr id="70659" name="Rectangle 3">
            <a:extLst>
              <a:ext uri="{FF2B5EF4-FFF2-40B4-BE49-F238E27FC236}">
                <a16:creationId xmlns:a16="http://schemas.microsoft.com/office/drawing/2014/main" xmlns="" id="{54DD29E1-E99E-46F9-9E1A-141576D20B09}"/>
              </a:ext>
            </a:extLst>
          </p:cNvPr>
          <p:cNvSpPr>
            <a:spLocks noGrp="1" noChangeArrowheads="1"/>
          </p:cNvSpPr>
          <p:nvPr>
            <p:ph type="body" idx="1"/>
          </p:nvPr>
        </p:nvSpPr>
        <p:spPr/>
        <p:txBody>
          <a:bodyPr/>
          <a:lstStyle/>
          <a:p>
            <a:r>
              <a:rPr lang="en-US" altLang="en-US" sz="2100" b="1" dirty="0"/>
              <a:t>• 1994 Dream</a:t>
            </a:r>
            <a:r>
              <a:rPr lang="en-US" altLang="en-US" sz="2100" dirty="0"/>
              <a:t>: Deceased friend working on a </a:t>
            </a:r>
            <a:r>
              <a:rPr lang="en-US" altLang="en-US" sz="2100" dirty="0" err="1"/>
              <a:t>breakthru</a:t>
            </a:r>
            <a:r>
              <a:rPr lang="en-US" altLang="en-US" sz="2100" dirty="0"/>
              <a:t> for mankind. </a:t>
            </a:r>
          </a:p>
          <a:p>
            <a:r>
              <a:rPr lang="en-US" altLang="en-US" sz="2100" dirty="0"/>
              <a:t>Thus began a 20 year dream journey … </a:t>
            </a:r>
            <a:r>
              <a:rPr lang="en-US" altLang="en-US" sz="2100" b="1" dirty="0"/>
              <a:t>Light and Vision</a:t>
            </a:r>
            <a:r>
              <a:rPr lang="en-US" altLang="en-US" sz="2100" dirty="0"/>
              <a:t> led the way.</a:t>
            </a:r>
          </a:p>
          <a:p>
            <a:r>
              <a:rPr lang="en-US" altLang="en-US" sz="2100" b="1" dirty="0"/>
              <a:t>OPTIC NERVE</a:t>
            </a:r>
            <a:r>
              <a:rPr lang="en-US" altLang="en-US" sz="2100" dirty="0"/>
              <a:t>. </a:t>
            </a:r>
            <a:r>
              <a:rPr lang="en-US" altLang="en-US" sz="2100" b="1" dirty="0"/>
              <a:t>Dream image </a:t>
            </a:r>
            <a:r>
              <a:rPr lang="en-US" altLang="en-US" sz="2100" dirty="0"/>
              <a:t>- key ring. – 5 keys </a:t>
            </a:r>
          </a:p>
          <a:p>
            <a:r>
              <a:rPr lang="en-US" altLang="en-US" sz="2100" dirty="0"/>
              <a:t>Dream said “</a:t>
            </a:r>
            <a:r>
              <a:rPr lang="en-US" altLang="en-US" sz="2100" b="1" dirty="0"/>
              <a:t>Same key fit all 6 apts. But no one knows it.</a:t>
            </a:r>
            <a:r>
              <a:rPr lang="en-US" altLang="en-US" sz="2100" dirty="0"/>
              <a:t>”  </a:t>
            </a:r>
          </a:p>
          <a:p>
            <a:r>
              <a:rPr lang="en-US" altLang="en-US" sz="2100" dirty="0"/>
              <a:t>The keys represented the 5 senses. But what was the 6th? </a:t>
            </a:r>
          </a:p>
          <a:p>
            <a:r>
              <a:rPr lang="en-US" altLang="en-US" sz="2100" dirty="0"/>
              <a:t>Today, I have concluded that it is our “</a:t>
            </a:r>
            <a:r>
              <a:rPr lang="en-US" altLang="en-US" sz="2100" b="1" dirty="0"/>
              <a:t>intuitive</a:t>
            </a:r>
            <a:r>
              <a:rPr lang="en-US" altLang="en-US" sz="2100" dirty="0"/>
              <a:t>” nature.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175">
              <a:defRPr/>
            </a:pPr>
            <a:r>
              <a:rPr lang="en-US" dirty="0"/>
              <a:t>Years of long-term journaling produced mountains of notes and dreams. I knew it was leading somewhere but knew not where. </a:t>
            </a:r>
            <a:r>
              <a:rPr lang="en-US" b="1" dirty="0"/>
              <a:t>This book was the vehicle</a:t>
            </a:r>
            <a:r>
              <a:rPr lang="en-US" dirty="0"/>
              <a:t>. </a:t>
            </a:r>
          </a:p>
        </p:txBody>
      </p:sp>
      <p:sp>
        <p:nvSpPr>
          <p:cNvPr id="4" name="Slide Number Placeholder 3"/>
          <p:cNvSpPr>
            <a:spLocks noGrp="1"/>
          </p:cNvSpPr>
          <p:nvPr>
            <p:ph type="sldNum" sz="quarter" idx="10"/>
          </p:nvPr>
        </p:nvSpPr>
        <p:spPr/>
        <p:txBody>
          <a:bodyPr/>
          <a:lstStyle/>
          <a:p>
            <a:fld id="{455E6A05-62E8-44CF-8A2A-FF76FB53EB90}" type="slidenum">
              <a:rPr lang="en-US" smtClean="0"/>
              <a:t>21</a:t>
            </a:fld>
            <a:endParaRPr lang="en-US"/>
          </a:p>
        </p:txBody>
      </p:sp>
    </p:spTree>
    <p:extLst>
      <p:ext uri="{BB962C8B-B14F-4D97-AF65-F5344CB8AC3E}">
        <p14:creationId xmlns:p14="http://schemas.microsoft.com/office/powerpoint/2010/main" val="1259379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Light and vision were temporarily eclipsed </a:t>
            </a:r>
            <a:r>
              <a:rPr lang="en-US" dirty="0"/>
              <a:t>by warnings for the Earth and our Species.</a:t>
            </a:r>
          </a:p>
        </p:txBody>
      </p:sp>
      <p:sp>
        <p:nvSpPr>
          <p:cNvPr id="4" name="Slide Number Placeholder 3"/>
          <p:cNvSpPr>
            <a:spLocks noGrp="1"/>
          </p:cNvSpPr>
          <p:nvPr>
            <p:ph type="sldNum" sz="quarter" idx="10"/>
          </p:nvPr>
        </p:nvSpPr>
        <p:spPr/>
        <p:txBody>
          <a:bodyPr/>
          <a:lstStyle/>
          <a:p>
            <a:fld id="{455E6A05-62E8-44CF-8A2A-FF76FB53EB90}" type="slidenum">
              <a:rPr lang="en-US" smtClean="0"/>
              <a:t>22</a:t>
            </a:fld>
            <a:endParaRPr lang="en-US" dirty="0"/>
          </a:p>
        </p:txBody>
      </p:sp>
    </p:spTree>
    <p:extLst>
      <p:ext uri="{BB962C8B-B14F-4D97-AF65-F5344CB8AC3E}">
        <p14:creationId xmlns:p14="http://schemas.microsoft.com/office/powerpoint/2010/main" val="1243356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12E5E387-DD96-4601-9AB1-52236763BB12}"/>
              </a:ext>
            </a:extLst>
          </p:cNvPr>
          <p:cNvSpPr>
            <a:spLocks noGrp="1"/>
          </p:cNvSpPr>
          <p:nvPr>
            <p:ph type="body" idx="1"/>
          </p:nvPr>
        </p:nvSpPr>
        <p:spPr/>
        <p:txBody>
          <a:bodyPr/>
          <a:lstStyle/>
          <a:p>
            <a:pPr eaLnBrk="1" hangingPunct="1"/>
            <a:r>
              <a:rPr lang="en-US" altLang="en-US" b="1" dirty="0"/>
              <a:t>SULFUR</a:t>
            </a:r>
            <a:r>
              <a:rPr lang="en-US" altLang="en-US" dirty="0"/>
              <a:t> </a:t>
            </a:r>
            <a:r>
              <a:rPr lang="en-US" altLang="en-US" b="1" dirty="0"/>
              <a:t>marked my foray into chemicals </a:t>
            </a:r>
            <a:r>
              <a:rPr lang="en-US" altLang="en-US" dirty="0"/>
              <a:t>– from a butterfly called a Sulfur – to the mineral – to volcanic gas. </a:t>
            </a:r>
          </a:p>
          <a:p>
            <a:pPr eaLnBrk="1" hangingPunct="1"/>
            <a:r>
              <a:rPr lang="en-US" altLang="en-US" dirty="0"/>
              <a:t>Caution of </a:t>
            </a:r>
            <a:r>
              <a:rPr lang="en-US" altLang="en-US" b="1" dirty="0"/>
              <a:t>something new and self-turning eggs was curious</a:t>
            </a:r>
            <a:r>
              <a:rPr lang="en-US" altLang="en-US" dirty="0"/>
              <a:t> … Was </a:t>
            </a:r>
            <a:r>
              <a:rPr lang="en-US" altLang="en-US" b="1" dirty="0"/>
              <a:t>sulfur producing more sulfur</a:t>
            </a:r>
            <a:r>
              <a:rPr lang="en-US" altLang="en-US" dirty="0"/>
              <a:t> </a:t>
            </a:r>
            <a:r>
              <a:rPr lang="en-US" altLang="en-US" b="1" dirty="0"/>
              <a:t>in the form of a sulfurous gas </a:t>
            </a:r>
            <a:r>
              <a:rPr lang="en-US" altLang="en-US" b="0" dirty="0"/>
              <a:t>which is </a:t>
            </a:r>
            <a:r>
              <a:rPr lang="en-US" altLang="en-US" b="1" dirty="0"/>
              <a:t>toxic.</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D8AA2954-C876-42D4-B306-F022CD50841C}"/>
              </a:ext>
            </a:extLst>
          </p:cNvPr>
          <p:cNvSpPr>
            <a:spLocks noGrp="1" noChangeArrowheads="1"/>
          </p:cNvSpPr>
          <p:nvPr>
            <p:ph type="sldNum" sz="quarter" idx="5"/>
          </p:nvPr>
        </p:nvSpPr>
        <p:spPr>
          <a:ln/>
        </p:spPr>
        <p:txBody>
          <a:bodyPr/>
          <a:lstStyle/>
          <a:p>
            <a:fld id="{5105C700-F215-4755-8915-B3786B92A1C3}" type="slidenum">
              <a:rPr lang="en-US" altLang="en-US"/>
              <a:pPr/>
              <a:t>24</a:t>
            </a:fld>
            <a:endParaRPr lang="en-US" altLang="en-US"/>
          </a:p>
        </p:txBody>
      </p:sp>
      <p:sp>
        <p:nvSpPr>
          <p:cNvPr id="36866" name="Rectangle 2">
            <a:extLst>
              <a:ext uri="{FF2B5EF4-FFF2-40B4-BE49-F238E27FC236}">
                <a16:creationId xmlns:a16="http://schemas.microsoft.com/office/drawing/2014/main" xmlns="" id="{29BEA59C-0CDE-4032-A50F-54D913B68B12}"/>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xmlns="" id="{BEF9EC38-13B0-45AF-AE88-8C00AB6D5BF5}"/>
              </a:ext>
            </a:extLst>
          </p:cNvPr>
          <p:cNvSpPr>
            <a:spLocks noGrp="1" noChangeArrowheads="1"/>
          </p:cNvSpPr>
          <p:nvPr>
            <p:ph type="body" idx="1"/>
          </p:nvPr>
        </p:nvSpPr>
        <p:spPr/>
        <p:txBody>
          <a:bodyPr/>
          <a:lstStyle/>
          <a:p>
            <a:r>
              <a:rPr lang="en-US" altLang="en-US" b="1" dirty="0"/>
              <a:t>more gases .. Helium, Chlorine, Fluorine, Radon and then came metals …</a:t>
            </a:r>
          </a:p>
          <a:p>
            <a:endParaRPr lang="en-US" altLang="en-US" b="1" dirty="0"/>
          </a:p>
          <a:p>
            <a:r>
              <a:rPr lang="en-US" altLang="en-US" b="1" dirty="0"/>
              <a:t>I dreamt upside down metal J’s. </a:t>
            </a:r>
          </a:p>
          <a:p>
            <a:r>
              <a:rPr lang="en-US" altLang="en-US" b="1" dirty="0"/>
              <a:t>Next day I saw actual Bismuth in a mining museum in Vancouver – a perfect match to my dream. </a:t>
            </a:r>
          </a:p>
          <a:p>
            <a:endParaRPr lang="en-US" altLang="en-US" b="1" dirty="0"/>
          </a:p>
          <a:p>
            <a:r>
              <a:rPr lang="en-US" altLang="en-US" b="1" dirty="0"/>
              <a:t>BISMUTH decays into Polonium which Marie Curie named for Poland.</a:t>
            </a:r>
          </a:p>
          <a:p>
            <a:endParaRPr lang="en-US" altLang="en-US" b="1" dirty="0"/>
          </a:p>
          <a:p>
            <a:r>
              <a:rPr lang="en-US" altLang="en-US" b="1" dirty="0"/>
              <a:t>A repeating dream was Urine on mother’s floors. </a:t>
            </a:r>
          </a:p>
          <a:p>
            <a:endParaRPr lang="en-US" altLang="en-US" b="1" dirty="0"/>
          </a:p>
          <a:p>
            <a:r>
              <a:rPr lang="en-US" altLang="en-US" b="1" dirty="0"/>
              <a:t>Mother Earth’s floors, the earth’s crust. </a:t>
            </a:r>
          </a:p>
          <a:p>
            <a:r>
              <a:rPr lang="en-US" altLang="en-US" b="1" dirty="0"/>
              <a:t>Urine - shorthand for Uranium and led to Curie’s discoveries </a:t>
            </a:r>
          </a:p>
          <a:p>
            <a:r>
              <a:rPr lang="en-US" altLang="en-US" b="1" dirty="0"/>
              <a:t>of Radium and Polonium. </a:t>
            </a:r>
          </a:p>
          <a:p>
            <a:pPr defTabSz="942175">
              <a:defRPr/>
            </a:pPr>
            <a:r>
              <a:rPr lang="en-US" altLang="en-US" b="1" dirty="0"/>
              <a:t>CURIUM </a:t>
            </a:r>
          </a:p>
          <a:p>
            <a:pPr defTabSz="942175">
              <a:defRPr/>
            </a:pPr>
            <a:r>
              <a:rPr lang="en-US" dirty="0"/>
              <a:t>Curium have been used in research and as power sources for space and medical practices.</a:t>
            </a:r>
            <a:endParaRPr lang="en-US" altLang="en-US" b="1" dirty="0"/>
          </a:p>
          <a:p>
            <a:r>
              <a:rPr lang="en-US" altLang="en-US" b="1" dirty="0"/>
              <a:t>(pacemakers)</a:t>
            </a:r>
          </a:p>
          <a:p>
            <a:endParaRPr lang="en-US" altLang="en-US" b="1" dirty="0"/>
          </a:p>
          <a:p>
            <a:endParaRPr lang="en-US" altLang="en-US" b="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C2351528-1BA1-4F42-9172-4AE51365E8B8}"/>
              </a:ext>
            </a:extLst>
          </p:cNvPr>
          <p:cNvSpPr>
            <a:spLocks noGrp="1" noChangeArrowheads="1"/>
          </p:cNvSpPr>
          <p:nvPr>
            <p:ph type="sldNum" sz="quarter" idx="5"/>
          </p:nvPr>
        </p:nvSpPr>
        <p:spPr>
          <a:ln/>
        </p:spPr>
        <p:txBody>
          <a:bodyPr/>
          <a:lstStyle/>
          <a:p>
            <a:fld id="{298C9513-5757-4C31-A490-8458E99555F9}" type="slidenum">
              <a:rPr lang="en-US" altLang="en-US"/>
              <a:pPr/>
              <a:t>25</a:t>
            </a:fld>
            <a:endParaRPr lang="en-US" altLang="en-US"/>
          </a:p>
        </p:txBody>
      </p:sp>
      <p:sp>
        <p:nvSpPr>
          <p:cNvPr id="304130" name="Rectangle 2">
            <a:extLst>
              <a:ext uri="{FF2B5EF4-FFF2-40B4-BE49-F238E27FC236}">
                <a16:creationId xmlns:a16="http://schemas.microsoft.com/office/drawing/2014/main" xmlns="" id="{94D568B5-FBB4-4536-B72B-1265990751FC}"/>
              </a:ext>
            </a:extLst>
          </p:cNvPr>
          <p:cNvSpPr>
            <a:spLocks noGrp="1" noRot="1" noChangeAspect="1" noChangeArrowheads="1" noTextEdit="1"/>
          </p:cNvSpPr>
          <p:nvPr>
            <p:ph type="sldImg"/>
          </p:nvPr>
        </p:nvSpPr>
        <p:spPr>
          <a:ln/>
        </p:spPr>
      </p:sp>
      <p:sp>
        <p:nvSpPr>
          <p:cNvPr id="304131" name="Rectangle 3">
            <a:extLst>
              <a:ext uri="{FF2B5EF4-FFF2-40B4-BE49-F238E27FC236}">
                <a16:creationId xmlns:a16="http://schemas.microsoft.com/office/drawing/2014/main" xmlns="" id="{4D593AAD-582F-472F-8E0C-843544A37EE3}"/>
              </a:ext>
            </a:extLst>
          </p:cNvPr>
          <p:cNvSpPr>
            <a:spLocks noGrp="1" noChangeArrowheads="1"/>
          </p:cNvSpPr>
          <p:nvPr>
            <p:ph type="body" idx="1"/>
          </p:nvPr>
        </p:nvSpPr>
        <p:spPr/>
        <p:txBody>
          <a:bodyPr/>
          <a:lstStyle/>
          <a:p>
            <a:pPr eaLnBrk="1" hangingPunct="1"/>
            <a:r>
              <a:rPr lang="en-US" altLang="en-US" dirty="0"/>
              <a:t>CURIUM</a:t>
            </a:r>
          </a:p>
          <a:p>
            <a:pPr eaLnBrk="1" hangingPunct="1"/>
            <a:r>
              <a:rPr lang="en-US" dirty="0"/>
              <a:t>Even though curium has long-since decayed into a form of </a:t>
            </a:r>
            <a:r>
              <a:rPr lang="en-US" b="1" dirty="0"/>
              <a:t>uranium</a:t>
            </a:r>
            <a:r>
              <a:rPr lang="en-US" dirty="0"/>
              <a:t>, signs of its presence remain in a </a:t>
            </a:r>
            <a:r>
              <a:rPr lang="en-US" b="1" dirty="0">
                <a:solidFill>
                  <a:srgbClr val="FF33CC"/>
                </a:solidFill>
              </a:rPr>
              <a:t>pinkish</a:t>
            </a:r>
            <a:r>
              <a:rPr lang="en-US" b="1" dirty="0"/>
              <a:t> ceramic </a:t>
            </a:r>
            <a:r>
              <a:rPr lang="en-US" dirty="0">
                <a:solidFill>
                  <a:srgbClr val="FF33CC"/>
                </a:solidFill>
              </a:rPr>
              <a:t>inclusion</a:t>
            </a:r>
            <a:r>
              <a:rPr lang="en-US" dirty="0"/>
              <a:t>. This dream was about a </a:t>
            </a:r>
            <a:r>
              <a:rPr lang="en-US" b="1" dirty="0">
                <a:solidFill>
                  <a:srgbClr val="FF33CC"/>
                </a:solidFill>
              </a:rPr>
              <a:t>floating pink carpet </a:t>
            </a:r>
            <a:r>
              <a:rPr lang="en-US" dirty="0"/>
              <a:t>in </a:t>
            </a:r>
            <a:r>
              <a:rPr lang="en-US" b="1" dirty="0"/>
              <a:t>Rock</a:t>
            </a:r>
            <a:r>
              <a:rPr lang="en-US" dirty="0"/>
              <a:t>efeller Center.  </a:t>
            </a:r>
            <a:endParaRPr lang="en-US" altLang="en-US" dirty="0"/>
          </a:p>
          <a:p>
            <a:r>
              <a:rPr lang="en-US" b="1" dirty="0"/>
              <a:t>all of its isotopes are radioactive </a:t>
            </a:r>
            <a:r>
              <a:rPr lang="en-US" dirty="0"/>
              <a:t>and decay rapidly.</a:t>
            </a:r>
          </a:p>
          <a:p>
            <a:endParaRPr lang="en-US" dirty="0"/>
          </a:p>
          <a:p>
            <a:r>
              <a:rPr lang="en-US" dirty="0"/>
              <a:t> </a:t>
            </a:r>
            <a:r>
              <a:rPr lang="en-US" altLang="en-US" b="1" dirty="0"/>
              <a:t>In 2016 an inclusion of Curium was found in a meteorite by scientists – Univ. Chicago. </a:t>
            </a:r>
          </a:p>
          <a:p>
            <a:pPr defTabSz="942175">
              <a:defRPr/>
            </a:pPr>
            <a:r>
              <a:rPr lang="en-US" altLang="en-US" b="1" dirty="0"/>
              <a:t>Named CURIOUS MARIE. </a:t>
            </a:r>
            <a:r>
              <a:rPr lang="en-US" dirty="0"/>
              <a:t>The finding ends a 35-year-old debate on its possible presence in the early solar system, and plays a crucial role in reassessing models of stellar evolution and synthesis of elements in stars.</a:t>
            </a:r>
            <a:endParaRPr lang="en-US" altLang="en-US" b="0" dirty="0"/>
          </a:p>
          <a:p>
            <a:endParaRPr lang="en-US" altLang="en-US" b="1" dirty="0"/>
          </a:p>
          <a:p>
            <a:r>
              <a:rPr lang="en-US" altLang="en-US" b="0" dirty="0"/>
              <a:t>Because Curium is not found in nature.</a:t>
            </a:r>
            <a:r>
              <a:rPr lang="en-US" dirty="0"/>
              <a:t> all of its isotopes are radioactive and decay rapidly . It occurred to </a:t>
            </a:r>
            <a:r>
              <a:rPr lang="en-US" altLang="en-US" dirty="0"/>
              <a:t>me that if a meteorite exploded, </a:t>
            </a:r>
            <a:r>
              <a:rPr lang="en-US" altLang="en-US" b="0" dirty="0"/>
              <a:t>it would create a Crater</a:t>
            </a:r>
            <a:r>
              <a:rPr lang="en-US" altLang="en-US" b="1" dirty="0"/>
              <a:t>. Curium binds to soil particle</a:t>
            </a:r>
            <a:r>
              <a:rPr lang="en-US" altLang="en-US" b="0" dirty="0"/>
              <a:t>s so it would be </a:t>
            </a:r>
            <a:r>
              <a:rPr lang="en-US" altLang="en-US" b="1" dirty="0"/>
              <a:t>in the earth</a:t>
            </a:r>
            <a:r>
              <a:rPr lang="en-US" altLang="en-US" b="0" dirty="0"/>
              <a:t>. That means it could be in our midst.</a:t>
            </a:r>
          </a:p>
          <a:p>
            <a:endParaRPr lang="en-US" altLang="en-US" b="0" dirty="0"/>
          </a:p>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EBC50EF-01AF-4C3A-B6FA-3460DBE758A3}"/>
              </a:ext>
            </a:extLst>
          </p:cNvPr>
          <p:cNvSpPr>
            <a:spLocks noGrp="1" noChangeArrowheads="1"/>
          </p:cNvSpPr>
          <p:nvPr>
            <p:ph type="sldNum" sz="quarter" idx="5"/>
          </p:nvPr>
        </p:nvSpPr>
        <p:spPr>
          <a:ln/>
        </p:spPr>
        <p:txBody>
          <a:bodyPr/>
          <a:lstStyle/>
          <a:p>
            <a:fld id="{5764930B-7C69-4B3B-8BE3-BCF2B495C892}" type="slidenum">
              <a:rPr lang="en-US" altLang="en-US"/>
              <a:pPr/>
              <a:t>26</a:t>
            </a:fld>
            <a:endParaRPr lang="en-US" altLang="en-US"/>
          </a:p>
        </p:txBody>
      </p:sp>
      <p:sp>
        <p:nvSpPr>
          <p:cNvPr id="293890" name="Rectangle 2">
            <a:extLst>
              <a:ext uri="{FF2B5EF4-FFF2-40B4-BE49-F238E27FC236}">
                <a16:creationId xmlns:a16="http://schemas.microsoft.com/office/drawing/2014/main" xmlns="" id="{55168BDF-CF9E-486B-A882-815F6D903868}"/>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xmlns="" id="{2FDDAD35-EEEF-4C1D-B351-A38AB11795E6}"/>
              </a:ext>
            </a:extLst>
          </p:cNvPr>
          <p:cNvSpPr>
            <a:spLocks noGrp="1" noChangeArrowheads="1"/>
          </p:cNvSpPr>
          <p:nvPr>
            <p:ph type="body" idx="1"/>
          </p:nvPr>
        </p:nvSpPr>
        <p:spPr/>
        <p:txBody>
          <a:bodyPr/>
          <a:lstStyle/>
          <a:p>
            <a:pPr algn="ctr"/>
            <a:r>
              <a:rPr lang="en-US" altLang="en-US" dirty="0"/>
              <a:t>Based on a quantum cognition model that employs word association I developed a simplified model of a mental lexicon as applied to my own dreams. Handouts are available.</a:t>
            </a:r>
          </a:p>
          <a:p>
            <a:endParaRPr lang="en-US" altLang="en-US" dirty="0"/>
          </a:p>
          <a:p>
            <a:r>
              <a:rPr lang="en-US" altLang="en-US" dirty="0"/>
              <a:t>Visual associative recognition memory in dreaming consciousness can form an interrelated web of relationships. </a:t>
            </a:r>
          </a:p>
          <a:p>
            <a:r>
              <a:rPr lang="en-US" altLang="en-US" b="1" dirty="0"/>
              <a:t>Thus, the Integrality of the Dream.</a:t>
            </a:r>
          </a:p>
          <a:p>
            <a:endParaRPr lang="en-US" altLang="en-US" b="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6150D78A-48DA-4801-815D-4CFF925E716D}"/>
              </a:ext>
            </a:extLst>
          </p:cNvPr>
          <p:cNvSpPr>
            <a:spLocks noGrp="1" noChangeArrowheads="1"/>
          </p:cNvSpPr>
          <p:nvPr>
            <p:ph type="sldNum" sz="quarter" idx="5"/>
          </p:nvPr>
        </p:nvSpPr>
        <p:spPr>
          <a:ln/>
        </p:spPr>
        <p:txBody>
          <a:bodyPr/>
          <a:lstStyle/>
          <a:p>
            <a:fld id="{136D2A8B-AFED-43D4-A06C-818D6AAE5A53}" type="slidenum">
              <a:rPr lang="en-US" altLang="en-US"/>
              <a:pPr/>
              <a:t>27</a:t>
            </a:fld>
            <a:endParaRPr lang="en-US" altLang="en-US"/>
          </a:p>
        </p:txBody>
      </p:sp>
      <p:sp>
        <p:nvSpPr>
          <p:cNvPr id="300034" name="Rectangle 2">
            <a:extLst>
              <a:ext uri="{FF2B5EF4-FFF2-40B4-BE49-F238E27FC236}">
                <a16:creationId xmlns:a16="http://schemas.microsoft.com/office/drawing/2014/main" xmlns="" id="{38A386A9-30B4-4689-BD98-0060301DFF0F}"/>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xmlns="" id="{0673FEE5-C40E-466A-81A3-C2F90D335E14}"/>
              </a:ext>
            </a:extLst>
          </p:cNvPr>
          <p:cNvSpPr>
            <a:spLocks noGrp="1" noChangeArrowheads="1"/>
          </p:cNvSpPr>
          <p:nvPr>
            <p:ph type="body" idx="1"/>
          </p:nvPr>
        </p:nvSpPr>
        <p:spPr/>
        <p:txBody>
          <a:bodyPr/>
          <a:lstStyle/>
          <a:p>
            <a:r>
              <a:rPr lang="en-US" altLang="en-US" b="1" dirty="0"/>
              <a:t>MOTHER EARTH PUZZLE - Highlights of completed puzzle.  </a:t>
            </a:r>
            <a:endParaRPr lang="en-US" altLang="en-US" b="1" u="sng" dirty="0"/>
          </a:p>
          <a:p>
            <a:r>
              <a:rPr lang="en-US" altLang="en-US" b="1" u="sng" dirty="0"/>
              <a:t>Left</a:t>
            </a:r>
            <a:r>
              <a:rPr lang="en-US" altLang="en-US" b="1" dirty="0"/>
              <a:t> = dream symbols.</a:t>
            </a:r>
            <a:endParaRPr lang="en-US" altLang="en-US" b="1" u="sng" dirty="0"/>
          </a:p>
          <a:p>
            <a:r>
              <a:rPr lang="en-US" altLang="en-US" b="1" u="sng" dirty="0"/>
              <a:t>Center </a:t>
            </a:r>
            <a:r>
              <a:rPr lang="en-US" altLang="en-US" b="1" dirty="0"/>
              <a:t>= transition from dream symbol to scientific referent </a:t>
            </a:r>
            <a:endParaRPr lang="en-US" altLang="en-US" b="1" u="sng" dirty="0"/>
          </a:p>
          <a:p>
            <a:r>
              <a:rPr lang="en-US" altLang="en-US" b="1" u="sng" dirty="0"/>
              <a:t>Right</a:t>
            </a:r>
            <a:r>
              <a:rPr lang="en-US" altLang="en-US" b="1" dirty="0"/>
              <a:t> = fragmented subsets comprise the unified theme of Mother Earth</a:t>
            </a:r>
          </a:p>
          <a:p>
            <a:endParaRPr lang="en-US" altLang="en-US" b="1" dirty="0"/>
          </a:p>
          <a:p>
            <a:pPr defTabSz="942175">
              <a:defRPr/>
            </a:pPr>
            <a:r>
              <a:rPr lang="en-US" altLang="en-US" b="1" dirty="0"/>
              <a:t>Sulfur – radioactive decay – volcanic &amp; other gases, hazardous waste material, piezoelectricity = all contribute to this alchemical interaction.</a:t>
            </a:r>
          </a:p>
          <a:p>
            <a:pPr defTabSz="942175">
              <a:defRPr/>
            </a:pPr>
            <a:endParaRPr lang="en-US" altLang="en-US" b="1" dirty="0"/>
          </a:p>
          <a:p>
            <a:pPr eaLnBrk="1" hangingPunct="1"/>
            <a:r>
              <a:rPr lang="en-US" altLang="en-US" b="1" dirty="0"/>
              <a:t>Curium</a:t>
            </a:r>
            <a:r>
              <a:rPr lang="en-US" altLang="en-US" dirty="0"/>
              <a:t>, know as a synthetic, radioactive rare earth metal </a:t>
            </a:r>
            <a:r>
              <a:rPr lang="en-US" altLang="en-US" b="1" dirty="0"/>
              <a:t>produced artificially</a:t>
            </a:r>
            <a:r>
              <a:rPr lang="en-US" altLang="en-US" dirty="0"/>
              <a:t> in nuclear reactors but d</a:t>
            </a:r>
            <a:r>
              <a:rPr lang="en-US" b="1" dirty="0"/>
              <a:t>iscovered (2016) in a meteorite. Binds to soil particles.</a:t>
            </a:r>
            <a:endParaRPr lang="en-US" altLang="en-US" dirty="0"/>
          </a:p>
          <a:p>
            <a:pPr eaLnBrk="1" hangingPunct="1"/>
            <a:endParaRPr lang="en-US" altLang="en-US" b="1" dirty="0"/>
          </a:p>
          <a:p>
            <a:endParaRPr lang="en-US" altLang="en-US" b="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55018D14-FF22-4082-88B5-E1CA89C390D8}"/>
              </a:ext>
            </a:extLst>
          </p:cNvPr>
          <p:cNvSpPr>
            <a:spLocks noGrp="1" noChangeArrowheads="1"/>
          </p:cNvSpPr>
          <p:nvPr>
            <p:ph type="sldNum" sz="quarter" idx="5"/>
          </p:nvPr>
        </p:nvSpPr>
        <p:spPr>
          <a:ln/>
        </p:spPr>
        <p:txBody>
          <a:bodyPr/>
          <a:lstStyle/>
          <a:p>
            <a:fld id="{D4928F24-4293-434F-AC28-CF80A0FDC5FF}" type="slidenum">
              <a:rPr lang="en-US" altLang="en-US"/>
              <a:pPr/>
              <a:t>28</a:t>
            </a:fld>
            <a:endParaRPr lang="en-US" altLang="en-US"/>
          </a:p>
        </p:txBody>
      </p:sp>
      <p:sp>
        <p:nvSpPr>
          <p:cNvPr id="8194" name="Rectangle 2">
            <a:extLst>
              <a:ext uri="{FF2B5EF4-FFF2-40B4-BE49-F238E27FC236}">
                <a16:creationId xmlns:a16="http://schemas.microsoft.com/office/drawing/2014/main" xmlns="" id="{223A5D11-5F88-4D9F-BF93-A4AF04165A0B}"/>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xmlns="" id="{12462B62-2E18-41AC-8C71-8708C0F5A32C}"/>
              </a:ext>
            </a:extLst>
          </p:cNvPr>
          <p:cNvSpPr>
            <a:spLocks noGrp="1" noChangeArrowheads="1"/>
          </p:cNvSpPr>
          <p:nvPr>
            <p:ph type="body" idx="1"/>
          </p:nvPr>
        </p:nvSpPr>
        <p:spPr/>
        <p:txBody>
          <a:bodyPr/>
          <a:lstStyle/>
          <a:p>
            <a:pPr defTabSz="942175">
              <a:defRPr/>
            </a:pPr>
            <a:r>
              <a:rPr lang="en-US" dirty="0"/>
              <a:t>Self-</a:t>
            </a:r>
            <a:r>
              <a:rPr lang="en-US" dirty="0" err="1"/>
              <a:t>organising</a:t>
            </a:r>
            <a:r>
              <a:rPr lang="en-US" dirty="0"/>
              <a:t> systems inherit a memory from previous similar systems. </a:t>
            </a:r>
            <a:endParaRPr lang="en-US" altLang="en-US" dirty="0"/>
          </a:p>
          <a:p>
            <a:r>
              <a:rPr lang="en-US" altLang="en-US" b="0" dirty="0"/>
              <a:t>biologist a </a:t>
            </a:r>
            <a:endParaRPr lang="en-US" altLang="en-US" dirty="0"/>
          </a:p>
          <a:p>
            <a:r>
              <a:rPr lang="en-US" altLang="en-US" dirty="0"/>
              <a:t>According to Rupert Sheldrake, morphic field contains inherent memory through repetition. In this case</a:t>
            </a:r>
            <a:r>
              <a:rPr lang="en-US" altLang="en-US" b="1" dirty="0"/>
              <a:t>, repetition was evident in dreams </a:t>
            </a:r>
            <a:r>
              <a:rPr lang="en-US" altLang="en-US" dirty="0"/>
              <a:t>of chemical elements. geologic functions, earth processes. Have reason to think this repetition occurs in many dreams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B4312A6-8CF6-4ADC-B735-71BBF5A63D5A}"/>
              </a:ext>
            </a:extLst>
          </p:cNvPr>
          <p:cNvSpPr>
            <a:spLocks noGrp="1" noChangeArrowheads="1"/>
          </p:cNvSpPr>
          <p:nvPr>
            <p:ph type="sldNum" sz="quarter" idx="5"/>
          </p:nvPr>
        </p:nvSpPr>
        <p:spPr>
          <a:ln/>
        </p:spPr>
        <p:txBody>
          <a:bodyPr/>
          <a:lstStyle/>
          <a:p>
            <a:fld id="{2BAFA059-3E66-4276-A669-0B91CE13BB0F}" type="slidenum">
              <a:rPr lang="en-US" altLang="en-US"/>
              <a:pPr/>
              <a:t>29</a:t>
            </a:fld>
            <a:endParaRPr lang="en-US" altLang="en-US"/>
          </a:p>
        </p:txBody>
      </p:sp>
      <p:sp>
        <p:nvSpPr>
          <p:cNvPr id="365570" name="Slide Image Placeholder 1">
            <a:extLst>
              <a:ext uri="{FF2B5EF4-FFF2-40B4-BE49-F238E27FC236}">
                <a16:creationId xmlns:a16="http://schemas.microsoft.com/office/drawing/2014/main" xmlns="" id="{9EBA0285-1EFD-424F-B321-513A8AD4A03D}"/>
              </a:ext>
            </a:extLst>
          </p:cNvPr>
          <p:cNvSpPr>
            <a:spLocks noGrp="1" noRot="1" noChangeAspect="1" noTextEdit="1"/>
          </p:cNvSpPr>
          <p:nvPr>
            <p:ph type="sldImg"/>
          </p:nvPr>
        </p:nvSpPr>
        <p:spPr>
          <a:ln/>
        </p:spPr>
      </p:sp>
      <p:sp>
        <p:nvSpPr>
          <p:cNvPr id="365571" name="Notes Placeholder 2">
            <a:extLst>
              <a:ext uri="{FF2B5EF4-FFF2-40B4-BE49-F238E27FC236}">
                <a16:creationId xmlns:a16="http://schemas.microsoft.com/office/drawing/2014/main" xmlns="" id="{56C07573-C67E-4DD0-A8BC-4BCFBE00E1B1}"/>
              </a:ext>
            </a:extLst>
          </p:cNvPr>
          <p:cNvSpPr>
            <a:spLocks noGrp="1"/>
          </p:cNvSpPr>
          <p:nvPr>
            <p:ph type="body" idx="1"/>
          </p:nvPr>
        </p:nvSpPr>
        <p:spPr>
          <a:noFill/>
        </p:spPr>
        <p:txBody>
          <a:bodyPr/>
          <a:lstStyle/>
          <a:p>
            <a:r>
              <a:rPr lang="en-US" altLang="en-US" dirty="0"/>
              <a:t>The Collective Unconscious imbued in the science &amp; spirit of 4 unforgettable figures of history revealed the </a:t>
            </a:r>
            <a:r>
              <a:rPr lang="en-US" altLang="en-US" b="1" dirty="0"/>
              <a:t>timelessness </a:t>
            </a:r>
            <a:r>
              <a:rPr lang="en-US" altLang="en-US" dirty="0"/>
              <a:t>of their work and our lives on earth.</a:t>
            </a:r>
          </a:p>
          <a:p>
            <a:r>
              <a:rPr lang="en-US" altLang="en-US" dirty="0"/>
              <a:t>Years of research, connecting dots, and developing a homegrown symbol system shaped my theory that the </a:t>
            </a:r>
            <a:r>
              <a:rPr lang="en-US" altLang="en-US" b="1" dirty="0"/>
              <a:t>fragmentary nature of dreams seeks wholeness</a:t>
            </a:r>
            <a:r>
              <a:rPr lang="en-US" altLang="en-US" dirty="0"/>
              <a:t> </a:t>
            </a:r>
            <a:r>
              <a:rPr lang="en-US" altLang="en-US" b="1" dirty="0"/>
              <a:t>deriving from the collective unconscious.</a:t>
            </a:r>
            <a:r>
              <a:rPr lang="en-US" altLang="en-US" dirty="0"/>
              <a:t> </a:t>
            </a:r>
          </a:p>
          <a:p>
            <a:endParaRPr lang="en-US" altLang="en-US" dirty="0"/>
          </a:p>
          <a:p>
            <a:r>
              <a:rPr lang="en-US" altLang="en-US" b="1" dirty="0"/>
              <a:t>Remember, it all began with a stream of personal dreams</a:t>
            </a:r>
            <a:r>
              <a:rPr lang="en-US" altLang="en-US" dirty="0"/>
              <a:t>. </a:t>
            </a:r>
          </a:p>
          <a:p>
            <a:endParaRPr lang="en-US" altLang="en-US" dirty="0"/>
          </a:p>
          <a:p>
            <a:r>
              <a:rPr lang="en-US" altLang="en-US" dirty="0"/>
              <a:t>I’ll now quote from ….</a:t>
            </a:r>
            <a:r>
              <a:rPr lang="en-US" altLang="en-US" b="1" dirty="0"/>
              <a:t>Carl Jung: </a:t>
            </a:r>
          </a:p>
          <a:p>
            <a:r>
              <a:rPr lang="en-US" altLang="en-US" b="1" dirty="0"/>
              <a:t>“The collective unconscious contains the whole spiritual heritage of mankind’s evolution…”</a:t>
            </a:r>
          </a:p>
        </p:txBody>
      </p:sp>
      <p:sp>
        <p:nvSpPr>
          <p:cNvPr id="365572" name="Slide Number Placeholder 3">
            <a:extLst>
              <a:ext uri="{FF2B5EF4-FFF2-40B4-BE49-F238E27FC236}">
                <a16:creationId xmlns:a16="http://schemas.microsoft.com/office/drawing/2014/main" xmlns="" id="{38FCEA3E-A2FB-4EBB-9A4E-7A230B3E9974}"/>
              </a:ext>
            </a:extLst>
          </p:cNvPr>
          <p:cNvSpPr txBox="1">
            <a:spLocks noGrp="1"/>
          </p:cNvSpPr>
          <p:nvPr/>
        </p:nvSpPr>
        <p:spPr bwMode="auto">
          <a:xfrm>
            <a:off x="5672207" y="7083983"/>
            <a:ext cx="4339997" cy="37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97" tIns="49799" rIns="99597" bIns="49799" anchor="b"/>
          <a:lstStyle>
            <a:lvl1pPr defTabSz="966788">
              <a:defRPr>
                <a:solidFill>
                  <a:schemeClr val="tx1"/>
                </a:solidFill>
                <a:latin typeface="Arial" panose="020B0604020202020204" pitchFamily="34" charset="0"/>
              </a:defRPr>
            </a:lvl1pPr>
            <a:lvl2pPr marL="785813" indent="-303213" defTabSz="966788">
              <a:defRPr>
                <a:solidFill>
                  <a:schemeClr val="tx1"/>
                </a:solidFill>
                <a:latin typeface="Arial" panose="020B0604020202020204" pitchFamily="34" charset="0"/>
              </a:defRPr>
            </a:lvl2pPr>
            <a:lvl3pPr marL="1208088" indent="-241300" defTabSz="966788">
              <a:defRPr>
                <a:solidFill>
                  <a:schemeClr val="tx1"/>
                </a:solidFill>
                <a:latin typeface="Arial" panose="020B0604020202020204" pitchFamily="34" charset="0"/>
              </a:defRPr>
            </a:lvl3pPr>
            <a:lvl4pPr marL="1692275" indent="-242888" defTabSz="966788">
              <a:defRPr>
                <a:solidFill>
                  <a:schemeClr val="tx1"/>
                </a:solidFill>
                <a:latin typeface="Arial" panose="020B0604020202020204" pitchFamily="34" charset="0"/>
              </a:defRPr>
            </a:lvl4pPr>
            <a:lvl5pPr marL="2174875" indent="-241300" defTabSz="966788">
              <a:defRPr>
                <a:solidFill>
                  <a:schemeClr val="tx1"/>
                </a:solidFill>
                <a:latin typeface="Arial" panose="020B0604020202020204" pitchFamily="34" charset="0"/>
              </a:defRPr>
            </a:lvl5pPr>
            <a:lvl6pPr marL="2632075" indent="-241300" defTabSz="966788" fontAlgn="base">
              <a:spcBef>
                <a:spcPct val="0"/>
              </a:spcBef>
              <a:spcAft>
                <a:spcPct val="0"/>
              </a:spcAft>
              <a:defRPr>
                <a:solidFill>
                  <a:schemeClr val="tx1"/>
                </a:solidFill>
                <a:latin typeface="Arial" panose="020B0604020202020204" pitchFamily="34" charset="0"/>
              </a:defRPr>
            </a:lvl6pPr>
            <a:lvl7pPr marL="3089275" indent="-241300" defTabSz="966788" fontAlgn="base">
              <a:spcBef>
                <a:spcPct val="0"/>
              </a:spcBef>
              <a:spcAft>
                <a:spcPct val="0"/>
              </a:spcAft>
              <a:defRPr>
                <a:solidFill>
                  <a:schemeClr val="tx1"/>
                </a:solidFill>
                <a:latin typeface="Arial" panose="020B0604020202020204" pitchFamily="34" charset="0"/>
              </a:defRPr>
            </a:lvl7pPr>
            <a:lvl8pPr marL="3546475" indent="-241300" defTabSz="966788" fontAlgn="base">
              <a:spcBef>
                <a:spcPct val="0"/>
              </a:spcBef>
              <a:spcAft>
                <a:spcPct val="0"/>
              </a:spcAft>
              <a:defRPr>
                <a:solidFill>
                  <a:schemeClr val="tx1"/>
                </a:solidFill>
                <a:latin typeface="Arial" panose="020B0604020202020204" pitchFamily="34" charset="0"/>
              </a:defRPr>
            </a:lvl8pPr>
            <a:lvl9pPr marL="4003675" indent="-241300" defTabSz="966788" fontAlgn="base">
              <a:spcBef>
                <a:spcPct val="0"/>
              </a:spcBef>
              <a:spcAft>
                <a:spcPct val="0"/>
              </a:spcAft>
              <a:defRPr>
                <a:solidFill>
                  <a:schemeClr val="tx1"/>
                </a:solidFill>
                <a:latin typeface="Arial" panose="020B0604020202020204" pitchFamily="34" charset="0"/>
              </a:defRPr>
            </a:lvl9pPr>
          </a:lstStyle>
          <a:p>
            <a:pPr algn="r"/>
            <a:fld id="{23910D4D-C1E8-4DB1-B4DF-37CF2B4D80CE}" type="slidenum">
              <a:rPr lang="en-US" altLang="en-US" sz="1300"/>
              <a:pPr algn="r"/>
              <a:t>29</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xmlns="" id="{A66E6B60-7774-4E46-BF80-98F8B6501D3F}"/>
              </a:ext>
            </a:extLst>
          </p:cNvPr>
          <p:cNvSpPr>
            <a:spLocks noGrp="1" noRot="1" noChangeAspect="1" noChangeArrowheads="1" noTextEdit="1"/>
          </p:cNvSpPr>
          <p:nvPr>
            <p:ph type="sldImg"/>
          </p:nvPr>
        </p:nvSpPr>
        <p:spPr bwMode="auto">
          <a:xfrm>
            <a:off x="2327275" y="541338"/>
            <a:ext cx="4733925" cy="2662237"/>
          </a:xfrm>
          <a:solidFill>
            <a:srgbClr val="FFFFFF"/>
          </a:solidFill>
          <a:ln>
            <a:solidFill>
              <a:srgbClr val="000000"/>
            </a:solidFill>
            <a:miter lim="800000"/>
            <a:headEnd/>
            <a:tailEnd/>
          </a:ln>
        </p:spPr>
      </p:sp>
      <p:sp>
        <p:nvSpPr>
          <p:cNvPr id="15363" name="Rectangle 2">
            <a:extLst>
              <a:ext uri="{FF2B5EF4-FFF2-40B4-BE49-F238E27FC236}">
                <a16:creationId xmlns:a16="http://schemas.microsoft.com/office/drawing/2014/main" xmlns="" id="{25798B84-DFE8-46DE-8A2F-1A5C335E8B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defTabSz="942175">
              <a:defRPr/>
            </a:pPr>
            <a:r>
              <a:rPr lang="en-US" dirty="0">
                <a:effectLst/>
              </a:rPr>
              <a:t>At Maimonides he conducted dream research experiments with ESP and wrote a book called “Dream Telepathy.” Monte’s interest in the paranormal began with a group of college friends who held seances for two years. An account titled the </a:t>
            </a:r>
            <a:r>
              <a:rPr lang="en-US" b="1" dirty="0" err="1">
                <a:effectLst/>
              </a:rPr>
              <a:t>Bindelof</a:t>
            </a:r>
            <a:r>
              <a:rPr lang="en-US" b="1" dirty="0">
                <a:effectLst/>
              </a:rPr>
              <a:t> Story </a:t>
            </a:r>
            <a:r>
              <a:rPr lang="en-US" dirty="0">
                <a:effectLst/>
              </a:rPr>
              <a:t>is on his website. </a:t>
            </a:r>
            <a:endParaRPr lang="it-IT" alt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EE8BDE08-0001-41E9-A090-DB3F99CF116D}"/>
              </a:ext>
            </a:extLst>
          </p:cNvPr>
          <p:cNvSpPr>
            <a:spLocks noGrp="1" noChangeArrowheads="1"/>
          </p:cNvSpPr>
          <p:nvPr>
            <p:ph type="sldNum" sz="quarter" idx="5"/>
          </p:nvPr>
        </p:nvSpPr>
        <p:spPr>
          <a:ln/>
        </p:spPr>
        <p:txBody>
          <a:bodyPr/>
          <a:lstStyle/>
          <a:p>
            <a:fld id="{04CBE051-CD7E-4252-BB09-73649591A0AB}" type="slidenum">
              <a:rPr lang="en-US" altLang="en-US"/>
              <a:pPr/>
              <a:t>30</a:t>
            </a:fld>
            <a:endParaRPr lang="en-US" altLang="en-US"/>
          </a:p>
        </p:txBody>
      </p:sp>
      <p:sp>
        <p:nvSpPr>
          <p:cNvPr id="263170" name="Rectangle 2">
            <a:extLst>
              <a:ext uri="{FF2B5EF4-FFF2-40B4-BE49-F238E27FC236}">
                <a16:creationId xmlns:a16="http://schemas.microsoft.com/office/drawing/2014/main" xmlns="" id="{408B7963-C793-4DEB-B5D5-2DFC05D31C4C}"/>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6E728E73-75BD-4315-851F-0AA572E7F8FB}"/>
              </a:ext>
            </a:extLst>
          </p:cNvPr>
          <p:cNvSpPr>
            <a:spLocks noGrp="1" noChangeArrowheads="1"/>
          </p:cNvSpPr>
          <p:nvPr>
            <p:ph type="body" idx="1"/>
          </p:nvPr>
        </p:nvSpPr>
        <p:spPr/>
        <p:txBody>
          <a:bodyPr/>
          <a:lstStyle/>
          <a:p>
            <a:r>
              <a:rPr lang="en-US" altLang="en-US" dirty="0"/>
              <a:t>Our dreams can look </a:t>
            </a:r>
            <a:r>
              <a:rPr lang="en-US" altLang="en-US" b="1" dirty="0"/>
              <a:t>backward and forward simultaneously.</a:t>
            </a:r>
            <a:r>
              <a:rPr lang="en-US" altLang="en-US" dirty="0"/>
              <a:t> </a:t>
            </a:r>
          </a:p>
          <a:p>
            <a:r>
              <a:rPr lang="en-US" altLang="en-US" b="1" dirty="0"/>
              <a:t>Bidirectiona</a:t>
            </a:r>
            <a:r>
              <a:rPr lang="en-US" altLang="en-US" dirty="0"/>
              <a:t>l potential shows that dreams can reach a broader domain suggesting;</a:t>
            </a:r>
            <a:endParaRPr lang="en-US" altLang="en-US" b="1" dirty="0"/>
          </a:p>
          <a:p>
            <a:r>
              <a:rPr lang="en-US" altLang="en-US" b="1" dirty="0"/>
              <a:t>telepathic </a:t>
            </a:r>
            <a:r>
              <a:rPr lang="en-US" altLang="en-US" dirty="0"/>
              <a:t>dreams</a:t>
            </a:r>
            <a:r>
              <a:rPr lang="en-US" altLang="en-US" b="1" dirty="0"/>
              <a:t> span across space; </a:t>
            </a:r>
          </a:p>
          <a:p>
            <a:r>
              <a:rPr lang="en-US" altLang="en-US" b="1" dirty="0"/>
              <a:t>pre- &amp; retrocognitive </a:t>
            </a:r>
            <a:r>
              <a:rPr lang="en-US" altLang="en-US" dirty="0"/>
              <a:t>dream</a:t>
            </a:r>
            <a:r>
              <a:rPr lang="en-US" altLang="en-US" b="1" dirty="0"/>
              <a:t>, across time. </a:t>
            </a:r>
          </a:p>
          <a:p>
            <a:endParaRPr lang="en-US" altLang="en-US" dirty="0"/>
          </a:p>
          <a:p>
            <a:r>
              <a:rPr lang="en-US" altLang="en-US" dirty="0"/>
              <a:t>As our global equilibrium is increasingly threatened, our dreams may have </a:t>
            </a:r>
            <a:r>
              <a:rPr lang="en-US" altLang="en-US" b="1" dirty="0"/>
              <a:t>neurophysiological implications</a:t>
            </a:r>
            <a:r>
              <a:rPr lang="en-US" altLang="en-US" dirty="0"/>
              <a:t> that we are developing psychic capacities that respond to those threats.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hope this talk has given you a glimpse into the </a:t>
            </a:r>
            <a:r>
              <a:rPr lang="en-US" sz="1200" b="1" kern="1200" dirty="0">
                <a:solidFill>
                  <a:schemeClr val="tx1"/>
                </a:solidFill>
                <a:effectLst/>
                <a:latin typeface="+mn-lt"/>
                <a:ea typeface="+mn-ea"/>
                <a:cs typeface="+mn-cs"/>
              </a:rPr>
              <a:t>wholeness of dreaming  </a:t>
            </a:r>
            <a:r>
              <a:rPr lang="en-US" sz="1200" kern="1200" dirty="0">
                <a:solidFill>
                  <a:schemeClr val="tx1"/>
                </a:solidFill>
                <a:effectLst/>
                <a:latin typeface="+mn-lt"/>
                <a:ea typeface="+mn-ea"/>
                <a:cs typeface="+mn-cs"/>
              </a:rPr>
              <a:t>and how it can unfold to a web of interconnected relationships in </a:t>
            </a:r>
            <a:r>
              <a:rPr lang="en-US" sz="1200" b="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waking and dreaming consciousness. Dreams were showing me </a:t>
            </a:r>
            <a:r>
              <a:rPr lang="en-US" sz="1200" kern="1200" dirty="0">
                <a:solidFill>
                  <a:schemeClr val="tx1"/>
                </a:solidFill>
                <a:effectLst/>
                <a:latin typeface="+mn-lt"/>
                <a:ea typeface="+mn-ea"/>
                <a:cs typeface="+mn-cs"/>
              </a:rPr>
              <a:t>the unseen behavior within the earth affected by climate change and ecological crisis. </a:t>
            </a:r>
          </a:p>
          <a:p>
            <a:endParaRPr lang="en-US" dirty="0"/>
          </a:p>
        </p:txBody>
      </p:sp>
      <p:sp>
        <p:nvSpPr>
          <p:cNvPr id="4" name="Slide Number Placeholder 3"/>
          <p:cNvSpPr>
            <a:spLocks noGrp="1"/>
          </p:cNvSpPr>
          <p:nvPr>
            <p:ph type="sldNum" sz="quarter" idx="10"/>
          </p:nvPr>
        </p:nvSpPr>
        <p:spPr/>
        <p:txBody>
          <a:bodyPr/>
          <a:lstStyle/>
          <a:p>
            <a:fld id="{455E6A05-62E8-44CF-8A2A-FF76FB53EB90}" type="slidenum">
              <a:rPr lang="en-US" smtClean="0"/>
              <a:t>31</a:t>
            </a:fld>
            <a:endParaRPr lang="en-US"/>
          </a:p>
        </p:txBody>
      </p:sp>
    </p:spTree>
    <p:extLst>
      <p:ext uri="{BB962C8B-B14F-4D97-AF65-F5344CB8AC3E}">
        <p14:creationId xmlns:p14="http://schemas.microsoft.com/office/powerpoint/2010/main" val="3652643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story of The Little Prince, Monte, leaves the safety of his own tiny planet to travel the universe of the subconscious. Here, he learns about his own inner child and adult behavior. Through years of extraordinary dreamwork, his personal odyssey teaches us the value of the dream so that he can teach others.</a:t>
            </a:r>
          </a:p>
          <a:p>
            <a:endParaRPr lang="en-US" dirty="0"/>
          </a:p>
          <a:p>
            <a:r>
              <a:rPr lang="en-US" dirty="0"/>
              <a:t>Thank you for listening. I know it’s not easy in 2 different languages: English &amp; Dream.</a:t>
            </a:r>
          </a:p>
          <a:p>
            <a:endParaRPr lang="en-US" dirty="0"/>
          </a:p>
        </p:txBody>
      </p:sp>
      <p:sp>
        <p:nvSpPr>
          <p:cNvPr id="4" name="Slide Number Placeholder 3"/>
          <p:cNvSpPr>
            <a:spLocks noGrp="1"/>
          </p:cNvSpPr>
          <p:nvPr>
            <p:ph type="sldNum" sz="quarter" idx="10"/>
          </p:nvPr>
        </p:nvSpPr>
        <p:spPr/>
        <p:txBody>
          <a:bodyPr/>
          <a:lstStyle/>
          <a:p>
            <a:fld id="{455E6A05-62E8-44CF-8A2A-FF76FB53EB90}" type="slidenum">
              <a:rPr lang="en-US" smtClean="0"/>
              <a:t>32</a:t>
            </a:fld>
            <a:endParaRPr lang="en-US"/>
          </a:p>
        </p:txBody>
      </p:sp>
    </p:spTree>
    <p:extLst>
      <p:ext uri="{BB962C8B-B14F-4D97-AF65-F5344CB8AC3E}">
        <p14:creationId xmlns:p14="http://schemas.microsoft.com/office/powerpoint/2010/main" val="364195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xmlns="" id="{13CF5E5C-6AE8-4932-9BFB-31F01E4E6841}"/>
              </a:ext>
            </a:extLst>
          </p:cNvPr>
          <p:cNvSpPr>
            <a:spLocks noGrp="1" noRot="1" noChangeAspect="1" noChangeArrowheads="1" noTextEdit="1"/>
          </p:cNvSpPr>
          <p:nvPr>
            <p:ph type="sldImg"/>
          </p:nvPr>
        </p:nvSpPr>
        <p:spPr bwMode="auto">
          <a:xfrm>
            <a:off x="2327275" y="541338"/>
            <a:ext cx="4733925" cy="2662237"/>
          </a:xfrm>
          <a:solidFill>
            <a:srgbClr val="FFFFFF"/>
          </a:solidFill>
          <a:ln>
            <a:solidFill>
              <a:srgbClr val="000000"/>
            </a:solidFill>
            <a:miter lim="800000"/>
            <a:headEnd/>
            <a:tailEnd/>
          </a:ln>
        </p:spPr>
      </p:sp>
      <p:sp>
        <p:nvSpPr>
          <p:cNvPr id="17411" name="Rectangle 2">
            <a:extLst>
              <a:ext uri="{FF2B5EF4-FFF2-40B4-BE49-F238E27FC236}">
                <a16:creationId xmlns:a16="http://schemas.microsoft.com/office/drawing/2014/main" xmlns="" id="{428AF9F6-063C-4BB5-B438-EA46DBB6D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F5F4326-27B9-4BC8-9BDF-D5BDA3746167}"/>
              </a:ext>
            </a:extLst>
          </p:cNvPr>
          <p:cNvSpPr>
            <a:spLocks noGrp="1" noChangeArrowheads="1"/>
          </p:cNvSpPr>
          <p:nvPr>
            <p:ph type="sldNum" sz="quarter" idx="5"/>
          </p:nvPr>
        </p:nvSpPr>
        <p:spPr>
          <a:ln/>
        </p:spPr>
        <p:txBody>
          <a:bodyPr/>
          <a:lstStyle/>
          <a:p>
            <a:fld id="{99B64795-DD6E-444C-9C12-D0057CB1A954}" type="slidenum">
              <a:rPr lang="en-US" altLang="en-US"/>
              <a:pPr/>
              <a:t>5</a:t>
            </a:fld>
            <a:endParaRPr lang="en-US" altLang="en-US"/>
          </a:p>
        </p:txBody>
      </p:sp>
      <p:sp>
        <p:nvSpPr>
          <p:cNvPr id="366594" name="Rectangle 2">
            <a:extLst>
              <a:ext uri="{FF2B5EF4-FFF2-40B4-BE49-F238E27FC236}">
                <a16:creationId xmlns:a16="http://schemas.microsoft.com/office/drawing/2014/main" xmlns="" id="{193AA5B4-D901-4BD4-AE0C-B05125B9B6EE}"/>
              </a:ext>
            </a:extLst>
          </p:cNvPr>
          <p:cNvSpPr>
            <a:spLocks noGrp="1" noRot="1" noChangeAspect="1" noChangeArrowheads="1" noTextEdit="1"/>
          </p:cNvSpPr>
          <p:nvPr>
            <p:ph type="sldImg"/>
          </p:nvPr>
        </p:nvSpPr>
        <p:spPr>
          <a:ln/>
        </p:spPr>
      </p:sp>
      <p:sp>
        <p:nvSpPr>
          <p:cNvPr id="366595" name="Rectangle 3">
            <a:extLst>
              <a:ext uri="{FF2B5EF4-FFF2-40B4-BE49-F238E27FC236}">
                <a16:creationId xmlns:a16="http://schemas.microsoft.com/office/drawing/2014/main" xmlns="" id="{FE2544F6-CA82-49E4-BFF8-5FF7CFAB16E1}"/>
              </a:ext>
            </a:extLst>
          </p:cNvPr>
          <p:cNvSpPr>
            <a:spLocks noGrp="1" noChangeArrowheads="1"/>
          </p:cNvSpPr>
          <p:nvPr>
            <p:ph type="body" idx="1"/>
          </p:nvPr>
        </p:nvSpPr>
        <p:spPr/>
        <p:txBody>
          <a:bodyPr/>
          <a:lstStyle/>
          <a:p>
            <a:r>
              <a:rPr lang="en-US" altLang="en-US" b="1" dirty="0"/>
              <a:t>Maslow’s theory of self-actualization –  </a:t>
            </a:r>
            <a:r>
              <a:rPr lang="en-US" altLang="en-US" b="0" dirty="0"/>
              <a:t> based on personal growth present in a person’s life to attain full potential</a:t>
            </a:r>
          </a:p>
          <a:p>
            <a:r>
              <a:rPr lang="en-US" altLang="en-US" b="1" dirty="0"/>
              <a:t>Jung’s collective unconscious </a:t>
            </a:r>
            <a:r>
              <a:rPr lang="en-US" altLang="en-US" b="0" dirty="0"/>
              <a:t>– </a:t>
            </a:r>
            <a:r>
              <a:rPr lang="en-US" b="0" dirty="0"/>
              <a:t>structures of the unconscious mind shared among beings of the same species.</a:t>
            </a:r>
            <a:endParaRPr lang="en-US" altLang="en-US" b="0" dirty="0"/>
          </a:p>
          <a:p>
            <a:r>
              <a:rPr lang="en-US" altLang="en-US" b="1" dirty="0"/>
              <a:t>Ullman’s species connectedness -– combined Maslow &amp; Jung’s theories – initiated Dream Sharing &amp; WHOLENESS – which is what we’ll be covering today.</a:t>
            </a:r>
          </a:p>
          <a:p>
            <a:r>
              <a:rPr lang="en-US" altLang="en-US" b="1" dirty="0"/>
              <a:t>Montague Ullman expanded dreamwork beyond the consulting room into the community so all dreamers could experience a sense of sharing which he referred to as species-connectedness.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175">
              <a:defRPr/>
            </a:pPr>
            <a:r>
              <a:rPr lang="en-US" dirty="0"/>
              <a:t>MONTE’S  approach: Dreams serve </a:t>
            </a:r>
            <a:r>
              <a:rPr lang="en-US" b="1" dirty="0"/>
              <a:t>4 functions</a:t>
            </a:r>
            <a:r>
              <a:rPr lang="en-US" dirty="0"/>
              <a:t>: biological, psychological, social, &amp; spiritual. </a:t>
            </a:r>
          </a:p>
          <a:p>
            <a:pPr defTabSz="942175">
              <a:defRPr/>
            </a:pPr>
            <a:r>
              <a:rPr lang="en-US" dirty="0"/>
              <a:t>The pyramid shows an ascension to higher consciousness </a:t>
            </a:r>
            <a:r>
              <a:rPr lang="en-US" b="1" dirty="0"/>
              <a:t>from Self to Species</a:t>
            </a:r>
            <a:r>
              <a:rPr lang="en-US" dirty="0"/>
              <a:t>. </a:t>
            </a:r>
          </a:p>
          <a:p>
            <a:pPr defTabSz="942175">
              <a:defRPr/>
            </a:pPr>
            <a:r>
              <a:rPr lang="en-US" dirty="0"/>
              <a:t>Monte’s contribution: was evolution </a:t>
            </a:r>
            <a:r>
              <a:rPr lang="en-US" b="1" dirty="0"/>
              <a:t>from the personal (lower 3 tiers) to transpersonal </a:t>
            </a:r>
          </a:p>
          <a:p>
            <a:pPr defTabSz="942175">
              <a:defRPr/>
            </a:pPr>
            <a:r>
              <a:rPr lang="en-US" b="1" dirty="0"/>
              <a:t>dimension (apex of pyramid).</a:t>
            </a:r>
          </a:p>
          <a:p>
            <a:endParaRPr lang="en-US" dirty="0"/>
          </a:p>
        </p:txBody>
      </p:sp>
      <p:sp>
        <p:nvSpPr>
          <p:cNvPr id="4" name="Slide Number Placeholder 3"/>
          <p:cNvSpPr>
            <a:spLocks noGrp="1"/>
          </p:cNvSpPr>
          <p:nvPr>
            <p:ph type="sldNum" sz="quarter" idx="10"/>
          </p:nvPr>
        </p:nvSpPr>
        <p:spPr/>
        <p:txBody>
          <a:bodyPr/>
          <a:lstStyle/>
          <a:p>
            <a:fld id="{455E6A05-62E8-44CF-8A2A-FF76FB53EB90}" type="slidenum">
              <a:rPr lang="en-US" smtClean="0"/>
              <a:t>6</a:t>
            </a:fld>
            <a:endParaRPr lang="en-US" dirty="0"/>
          </a:p>
        </p:txBody>
      </p:sp>
    </p:spTree>
    <p:extLst>
      <p:ext uri="{BB962C8B-B14F-4D97-AF65-F5344CB8AC3E}">
        <p14:creationId xmlns:p14="http://schemas.microsoft.com/office/powerpoint/2010/main" val="385672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Stage 1: </a:t>
            </a:r>
          </a:p>
          <a:p>
            <a:r>
              <a:rPr lang="en-US" dirty="0"/>
              <a:t>Dreamer shares dream w/ group</a:t>
            </a:r>
          </a:p>
          <a:p>
            <a:r>
              <a:rPr lang="en-US" b="1" dirty="0"/>
              <a:t>Clarifying questions:</a:t>
            </a:r>
          </a:p>
          <a:p>
            <a:r>
              <a:rPr lang="en-US" dirty="0"/>
              <a:t>Dream group asks clarifying question:</a:t>
            </a:r>
          </a:p>
          <a:p>
            <a:pPr marL="182046" indent="-182046">
              <a:buFont typeface="Arial" panose="020B0604020202020204" pitchFamily="34" charset="0"/>
              <a:buChar char="•"/>
            </a:pPr>
            <a:r>
              <a:rPr lang="en-US" dirty="0"/>
              <a:t>age in dream? feelings while dreaming? dark or light?</a:t>
            </a:r>
          </a:p>
          <a:p>
            <a:pPr marL="182046" indent="-182046">
              <a:buFont typeface="Arial" panose="020B0604020202020204" pitchFamily="34" charset="0"/>
              <a:buChar char="•"/>
            </a:pPr>
            <a:r>
              <a:rPr lang="en-US" dirty="0"/>
              <a:t>describe the setting</a:t>
            </a:r>
          </a:p>
          <a:p>
            <a:r>
              <a:rPr lang="en-US" b="1" dirty="0"/>
              <a:t>Stage 2:  IWMD - </a:t>
            </a:r>
            <a:r>
              <a:rPr lang="en-US" dirty="0"/>
              <a:t>Dream group participants make dream their own</a:t>
            </a:r>
          </a:p>
          <a:p>
            <a:r>
              <a:rPr lang="en-US" b="1" dirty="0"/>
              <a:t>Stage 3: Dreamer takes notes and responds to group</a:t>
            </a:r>
          </a:p>
          <a:p>
            <a:pPr marL="182046" indent="-182046">
              <a:buFont typeface="Arial" panose="020B0604020202020204" pitchFamily="34" charset="0"/>
              <a:buChar char="•"/>
            </a:pPr>
            <a:r>
              <a:rPr lang="en-US" sz="1400" b="1" dirty="0"/>
              <a:t>CONTEXT</a:t>
            </a:r>
            <a:r>
              <a:rPr lang="en-US" i="1" dirty="0"/>
              <a:t> Group </a:t>
            </a:r>
            <a:r>
              <a:rPr lang="en-US" dirty="0"/>
              <a:t>searches for events &amp; emotional context. </a:t>
            </a:r>
          </a:p>
          <a:p>
            <a:pPr marL="182046" indent="-182046">
              <a:buFont typeface="Arial" panose="020B0604020202020204" pitchFamily="34" charset="0"/>
              <a:buChar char="•"/>
            </a:pPr>
            <a:r>
              <a:rPr lang="en-US" dirty="0"/>
              <a:t>Occurring in life - feelings around time of the dream?</a:t>
            </a:r>
          </a:p>
          <a:p>
            <a:pPr marL="182046" indent="-182046">
              <a:buFont typeface="Arial" panose="020B0604020202020204" pitchFamily="34" charset="0"/>
              <a:buChar char="•"/>
            </a:pPr>
            <a:r>
              <a:rPr lang="en-US" dirty="0"/>
              <a:t>Begin from most recent &amp; work back, one step at a time.</a:t>
            </a:r>
          </a:p>
          <a:p>
            <a:r>
              <a:rPr lang="en-US" b="1" dirty="0"/>
              <a:t>PLAYBACK</a:t>
            </a:r>
            <a:r>
              <a:rPr lang="en-US" dirty="0"/>
              <a:t>: one person reads dream aloud, one scene at a time.</a:t>
            </a:r>
          </a:p>
          <a:p>
            <a:pPr marL="182046" indent="-182046">
              <a:buFont typeface="Arial" panose="020B0604020202020204" pitchFamily="34" charset="0"/>
              <a:buChar char="•"/>
            </a:pPr>
            <a:r>
              <a:rPr lang="en-US" dirty="0"/>
              <a:t>Try to spot metaphors &amp; help dreamer make further connections. </a:t>
            </a:r>
          </a:p>
          <a:p>
            <a:r>
              <a:rPr lang="en-US" sz="1400" b="1" dirty="0"/>
              <a:t>ORCHESTRATION:</a:t>
            </a:r>
          </a:p>
          <a:p>
            <a:pPr marL="182046" indent="-182046">
              <a:buFont typeface="Arial" panose="020B0604020202020204" pitchFamily="34" charset="0"/>
              <a:buChar char="•"/>
            </a:pPr>
            <a:r>
              <a:rPr lang="en-US" dirty="0"/>
              <a:t>Group members projections. </a:t>
            </a:r>
            <a:r>
              <a:rPr lang="en-US" b="1" dirty="0"/>
              <a:t>No judgment – no analysis</a:t>
            </a:r>
            <a:r>
              <a:rPr lang="en-US" dirty="0"/>
              <a:t>.</a:t>
            </a:r>
          </a:p>
          <a:p>
            <a:pPr marL="182046" indent="-182046">
              <a:buFont typeface="Arial" panose="020B0604020202020204" pitchFamily="34" charset="0"/>
              <a:buChar char="•"/>
            </a:pPr>
            <a:r>
              <a:rPr lang="en-US" dirty="0"/>
              <a:t>Dreamers respond with as much or as little as he/she wants</a:t>
            </a:r>
          </a:p>
          <a:p>
            <a:r>
              <a:rPr lang="en-US" b="1" dirty="0">
                <a:solidFill>
                  <a:srgbClr val="FF0000"/>
                </a:solidFill>
              </a:rPr>
              <a:t>Stage</a:t>
            </a:r>
            <a:r>
              <a:rPr lang="en-US" b="1" dirty="0"/>
              <a:t> 4 </a:t>
            </a:r>
            <a:r>
              <a:rPr lang="en-US" dirty="0"/>
              <a:t>– Dreamer has final word. If group meets regularly, at </a:t>
            </a:r>
          </a:p>
          <a:p>
            <a:r>
              <a:rPr lang="en-US" dirty="0"/>
              <a:t>next meeting dreamer can share insights related to the dream group input.</a:t>
            </a:r>
          </a:p>
          <a:p>
            <a:endParaRPr lang="en-US" dirty="0"/>
          </a:p>
        </p:txBody>
      </p:sp>
      <p:sp>
        <p:nvSpPr>
          <p:cNvPr id="4" name="Slide Number Placeholder 3"/>
          <p:cNvSpPr>
            <a:spLocks noGrp="1"/>
          </p:cNvSpPr>
          <p:nvPr>
            <p:ph type="sldNum" sz="quarter" idx="10"/>
          </p:nvPr>
        </p:nvSpPr>
        <p:spPr/>
        <p:txBody>
          <a:bodyPr/>
          <a:lstStyle/>
          <a:p>
            <a:fld id="{455E6A05-62E8-44CF-8A2A-FF76FB53EB90}" type="slidenum">
              <a:rPr lang="en-US" smtClean="0"/>
              <a:t>8</a:t>
            </a:fld>
            <a:endParaRPr lang="en-US"/>
          </a:p>
        </p:txBody>
      </p:sp>
    </p:spTree>
    <p:extLst>
      <p:ext uri="{BB962C8B-B14F-4D97-AF65-F5344CB8AC3E}">
        <p14:creationId xmlns:p14="http://schemas.microsoft.com/office/powerpoint/2010/main" val="422979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175">
              <a:defRPr/>
            </a:pPr>
            <a:endParaRPr lang="en-US" dirty="0">
              <a:solidFill>
                <a:srgbClr val="7030A0"/>
              </a:solidFill>
            </a:endParaRPr>
          </a:p>
        </p:txBody>
      </p:sp>
      <p:sp>
        <p:nvSpPr>
          <p:cNvPr id="4" name="Slide Number Placeholder 3"/>
          <p:cNvSpPr>
            <a:spLocks noGrp="1"/>
          </p:cNvSpPr>
          <p:nvPr>
            <p:ph type="sldNum" sz="quarter" idx="10"/>
          </p:nvPr>
        </p:nvSpPr>
        <p:spPr/>
        <p:txBody>
          <a:bodyPr/>
          <a:lstStyle/>
          <a:p>
            <a:fld id="{455E6A05-62E8-44CF-8A2A-FF76FB53EB90}" type="slidenum">
              <a:rPr lang="en-US" smtClean="0"/>
              <a:t>9</a:t>
            </a:fld>
            <a:endParaRPr lang="en-US"/>
          </a:p>
        </p:txBody>
      </p:sp>
    </p:spTree>
    <p:extLst>
      <p:ext uri="{BB962C8B-B14F-4D97-AF65-F5344CB8AC3E}">
        <p14:creationId xmlns:p14="http://schemas.microsoft.com/office/powerpoint/2010/main" val="378813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D81D6-F7D8-4627-9174-DF549A066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F6E00A8-CDAA-4521-AFDA-1DB16D9C7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4BB4E81-9290-47AC-B55F-E5E9EA72DE2C}"/>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8770046D-EB63-49D0-B3BA-4054B4F84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6E7397-7405-4E72-B138-7534DB45E348}"/>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261361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48BC6-F2EF-4D0D-9A4C-5D6E1FC6B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2971656-DAE6-4212-80E6-924871B53E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ACDC80-5D72-48AC-B17F-88CBD123C3E2}"/>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C6DF12F6-D081-4E81-9893-7FFD4668B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88EF20-E50D-4503-8CF0-80E60882BFE3}"/>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831953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078814-5C23-4531-A1A2-A02707BE5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F2FDC9-64D0-49F5-944F-B80F132F2B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28F1CD-B5C0-405E-B59F-BD10704B9818}"/>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31CD3EF2-186C-447C-BEED-3ECF3C640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575667-10AD-4915-9014-0FB4454429F7}"/>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401281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E678FA-20D1-4CA8-8BC2-F129E2B07B1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AE69B8B-2D37-4FF2-AA1D-2FA2703BF563}"/>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E8D9C3-A10A-408F-8D1E-CC1195BF48B8}"/>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46F77D53-D7E2-494B-B14F-51572B418067}"/>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70522AA7-5A24-4758-B9D7-DA4C3BD98A2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xmlns="" id="{60DBEE03-8EDB-451B-9A1D-34405BCEFE5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5D14E926-5AAE-4B68-B989-CF3D0D8C1759}"/>
              </a:ext>
            </a:extLst>
          </p:cNvPr>
          <p:cNvSpPr>
            <a:spLocks noGrp="1"/>
          </p:cNvSpPr>
          <p:nvPr>
            <p:ph type="sldNum" sz="quarter" idx="12"/>
          </p:nvPr>
        </p:nvSpPr>
        <p:spPr>
          <a:xfrm>
            <a:off x="8737600" y="6245225"/>
            <a:ext cx="2844800" cy="476250"/>
          </a:xfrm>
        </p:spPr>
        <p:txBody>
          <a:bodyPr/>
          <a:lstStyle>
            <a:lvl1pPr>
              <a:defRPr/>
            </a:lvl1pPr>
          </a:lstStyle>
          <a:p>
            <a:fld id="{2B447B92-0EBE-452C-B77C-65EAC59F5F23}" type="slidenum">
              <a:rPr lang="en-US" altLang="en-US"/>
              <a:pPr/>
              <a:t>‹#›</a:t>
            </a:fld>
            <a:endParaRPr lang="en-US" altLang="en-US"/>
          </a:p>
        </p:txBody>
      </p:sp>
    </p:spTree>
    <p:extLst>
      <p:ext uri="{BB962C8B-B14F-4D97-AF65-F5344CB8AC3E}">
        <p14:creationId xmlns:p14="http://schemas.microsoft.com/office/powerpoint/2010/main" val="3258609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907C2-F720-49CF-A200-4894A802DA98}"/>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26CD6FB-3119-469F-975E-0C74CE72F77C}"/>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7E28E1-69F8-46C5-95FC-C301EFFB1A51}"/>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C6F1B9-73D2-4971-A629-8EAD739196E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A7D6188E-4446-43B8-840B-84AC6B5AB82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CA52DE29-86DF-4EF5-9139-F05C6ABAE176}"/>
              </a:ext>
            </a:extLst>
          </p:cNvPr>
          <p:cNvSpPr>
            <a:spLocks noGrp="1"/>
          </p:cNvSpPr>
          <p:nvPr>
            <p:ph type="sldNum" sz="quarter" idx="12"/>
          </p:nvPr>
        </p:nvSpPr>
        <p:spPr>
          <a:xfrm>
            <a:off x="8737600" y="6245225"/>
            <a:ext cx="2844800" cy="476250"/>
          </a:xfrm>
        </p:spPr>
        <p:txBody>
          <a:bodyPr/>
          <a:lstStyle>
            <a:lvl1pPr>
              <a:defRPr/>
            </a:lvl1pPr>
          </a:lstStyle>
          <a:p>
            <a:fld id="{6AA0E08F-EB25-495B-9A8E-F3BFC62AA9FF}" type="slidenum">
              <a:rPr lang="en-US" altLang="en-US"/>
              <a:pPr/>
              <a:t>‹#›</a:t>
            </a:fld>
            <a:endParaRPr lang="en-US" altLang="en-US"/>
          </a:p>
        </p:txBody>
      </p:sp>
    </p:spTree>
    <p:extLst>
      <p:ext uri="{BB962C8B-B14F-4D97-AF65-F5344CB8AC3E}">
        <p14:creationId xmlns:p14="http://schemas.microsoft.com/office/powerpoint/2010/main" val="159108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034DF-B438-4DE2-AF11-F292A29C664B}"/>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77FB39-C139-4E8A-B8F4-2277AE890E49}"/>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490070-EFA1-40F1-B9B3-C31DC923202A}"/>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84827BD5-0D5A-4940-806D-890069C5F468}"/>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FCD6D628-83D9-494F-AF34-D5C4A8439A2B}"/>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A951557F-5AAF-4C4B-BE31-2BEE8BAB10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975B7D2B-175A-456C-B33F-37AAA73637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D250B403-F58D-4119-B871-0B13280B5666}"/>
              </a:ext>
            </a:extLst>
          </p:cNvPr>
          <p:cNvSpPr>
            <a:spLocks noGrp="1" noChangeArrowheads="1"/>
          </p:cNvSpPr>
          <p:nvPr>
            <p:ph type="sldNum" sz="quarter" idx="12"/>
          </p:nvPr>
        </p:nvSpPr>
        <p:spPr>
          <a:ln/>
        </p:spPr>
        <p:txBody>
          <a:bodyPr/>
          <a:lstStyle>
            <a:lvl1pPr>
              <a:defRPr/>
            </a:lvl1pPr>
          </a:lstStyle>
          <a:p>
            <a:pPr>
              <a:defRPr/>
            </a:pPr>
            <a:fld id="{04C280B5-98B2-481D-8CDC-D898337C59F7}" type="slidenum">
              <a:rPr lang="en-US" altLang="en-US"/>
              <a:pPr>
                <a:defRPr/>
              </a:pPr>
              <a:t>‹#›</a:t>
            </a:fld>
            <a:endParaRPr lang="en-US" altLang="en-US"/>
          </a:p>
        </p:txBody>
      </p:sp>
    </p:spTree>
    <p:extLst>
      <p:ext uri="{BB962C8B-B14F-4D97-AF65-F5344CB8AC3E}">
        <p14:creationId xmlns:p14="http://schemas.microsoft.com/office/powerpoint/2010/main" val="203648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5A952-2D07-4B66-BC7B-674652040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D800119-4DF5-4B29-960D-DBE248086D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17F7F5-3DDD-4166-802E-DCDBD70C118A}"/>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D14A0994-BD52-42BB-9823-8A28F6E40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276702-E807-41C5-8913-A24637239698}"/>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61543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F53AA-D4FF-4687-8E02-8CC3D6B2D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3440ECB-528D-4C47-808D-96BD1E231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2D2A6FA-E5C8-4AEF-A67D-A906B36D1583}"/>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C4B6CCDC-009F-441E-99DF-337A39A94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1D7A5A-0394-4B48-86DD-930875E9CECD}"/>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237668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9E559B-5F04-4AE0-8AE1-648FC900F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C21E14-E594-43AE-B1E7-18B5E2D18A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E48CDB0-94BB-4C76-8F01-9E6B3D877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8B34E91-D205-416B-A38E-401D3311C002}"/>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6" name="Footer Placeholder 5">
            <a:extLst>
              <a:ext uri="{FF2B5EF4-FFF2-40B4-BE49-F238E27FC236}">
                <a16:creationId xmlns:a16="http://schemas.microsoft.com/office/drawing/2014/main" xmlns="" id="{C4177B5F-D31A-41C3-905C-4DAE31980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B29EFC-0CB3-4CAA-BD61-4E45B767DF08}"/>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233536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9A357-7FD6-4D3B-9DEC-FACA02D7C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6DA6B56-1AFB-4B7C-841F-AB4887DB8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6DD5773-F331-4566-8513-400EB6C8CE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487163-93F5-4276-9C12-5610262CD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7D26169-400C-40BF-9A04-480AC37DEC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3ECE631-707D-473E-ADCE-193F097E4303}"/>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8" name="Footer Placeholder 7">
            <a:extLst>
              <a:ext uri="{FF2B5EF4-FFF2-40B4-BE49-F238E27FC236}">
                <a16:creationId xmlns:a16="http://schemas.microsoft.com/office/drawing/2014/main" xmlns="" id="{44BEAA74-022F-4E0B-8910-71A37CE46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3F0245-B7C0-4578-8325-3BE8663A7DB8}"/>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3437628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9330F5-6670-483D-AD0C-C9FD0961A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566E676-52A8-4C0B-A902-6932B5ACF829}"/>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4" name="Footer Placeholder 3">
            <a:extLst>
              <a:ext uri="{FF2B5EF4-FFF2-40B4-BE49-F238E27FC236}">
                <a16:creationId xmlns:a16="http://schemas.microsoft.com/office/drawing/2014/main" xmlns="" id="{5FFBD7ED-8B11-470E-A7E6-E43271BC4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18211A8-4F95-4C70-A65A-43F93B4ED8C1}"/>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322622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4B5070-BFD3-47CA-B94D-9912C723E1CD}"/>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3" name="Footer Placeholder 2">
            <a:extLst>
              <a:ext uri="{FF2B5EF4-FFF2-40B4-BE49-F238E27FC236}">
                <a16:creationId xmlns:a16="http://schemas.microsoft.com/office/drawing/2014/main" xmlns="" id="{4E99A169-D2B2-4DA1-9F50-0947378698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F2CF3AE-815C-4083-A57B-6D493253AD7E}"/>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77425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2C9DB-CA76-4CD8-9D72-7E422DB4F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A54229-069E-48D8-A128-F279DF991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5368A6-C660-446D-97BD-A9F9C8375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7986E68-33F7-43F6-95A6-94C63FE83633}"/>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6" name="Footer Placeholder 5">
            <a:extLst>
              <a:ext uri="{FF2B5EF4-FFF2-40B4-BE49-F238E27FC236}">
                <a16:creationId xmlns:a16="http://schemas.microsoft.com/office/drawing/2014/main" xmlns="" id="{54D566D7-A3C4-439A-8E20-6B3228330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04F0E1-EB7A-41F3-974D-D68114568F16}"/>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108403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C953D-9CCA-46CB-8121-3B5D68F44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ACC3F7E-F6B4-4D3E-A89C-72D641606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EA7325-6FBB-4220-A032-6BB7CB118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7F41BC2-98C9-478C-AB03-EBB2B3563D48}"/>
              </a:ext>
            </a:extLst>
          </p:cNvPr>
          <p:cNvSpPr>
            <a:spLocks noGrp="1"/>
          </p:cNvSpPr>
          <p:nvPr>
            <p:ph type="dt" sz="half" idx="10"/>
          </p:nvPr>
        </p:nvSpPr>
        <p:spPr/>
        <p:txBody>
          <a:bodyPr/>
          <a:lstStyle/>
          <a:p>
            <a:fld id="{71B6213A-C255-41AC-94A2-757EF8220B5B}" type="datetimeFigureOut">
              <a:rPr lang="en-US" smtClean="0"/>
              <a:t>10/11/2018</a:t>
            </a:fld>
            <a:endParaRPr lang="en-US"/>
          </a:p>
        </p:txBody>
      </p:sp>
      <p:sp>
        <p:nvSpPr>
          <p:cNvPr id="6" name="Footer Placeholder 5">
            <a:extLst>
              <a:ext uri="{FF2B5EF4-FFF2-40B4-BE49-F238E27FC236}">
                <a16:creationId xmlns:a16="http://schemas.microsoft.com/office/drawing/2014/main" xmlns="" id="{EAC75FBE-083C-4A87-8BDD-81301BB04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DCAB13-072D-436F-9F74-52B70E71336E}"/>
              </a:ext>
            </a:extLst>
          </p:cNvPr>
          <p:cNvSpPr>
            <a:spLocks noGrp="1"/>
          </p:cNvSpPr>
          <p:nvPr>
            <p:ph type="sldNum" sz="quarter" idx="12"/>
          </p:nvPr>
        </p:nvSpPr>
        <p:spPr/>
        <p:txBody>
          <a:bodyPr/>
          <a:lstStyle/>
          <a:p>
            <a:fld id="{8C6694DB-DF9D-4242-A213-FFD831BFA391}" type="slidenum">
              <a:rPr lang="en-US" smtClean="0"/>
              <a:t>‹#›</a:t>
            </a:fld>
            <a:endParaRPr lang="en-US"/>
          </a:p>
        </p:txBody>
      </p:sp>
    </p:spTree>
    <p:extLst>
      <p:ext uri="{BB962C8B-B14F-4D97-AF65-F5344CB8AC3E}">
        <p14:creationId xmlns:p14="http://schemas.microsoft.com/office/powerpoint/2010/main" val="1484480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163DD6-0C4B-4B09-8FCD-E72E811F4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B8C6EA5-1422-4C33-A93E-477A5175E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166916-CE09-42F5-B453-FA23CBD80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6213A-C255-41AC-94A2-757EF8220B5B}" type="datetimeFigureOut">
              <a:rPr lang="en-US" smtClean="0"/>
              <a:t>10/11/2018</a:t>
            </a:fld>
            <a:endParaRPr lang="en-US"/>
          </a:p>
        </p:txBody>
      </p:sp>
      <p:sp>
        <p:nvSpPr>
          <p:cNvPr id="5" name="Footer Placeholder 4">
            <a:extLst>
              <a:ext uri="{FF2B5EF4-FFF2-40B4-BE49-F238E27FC236}">
                <a16:creationId xmlns:a16="http://schemas.microsoft.com/office/drawing/2014/main" xmlns="" id="{1075898D-71DC-4C45-B6BB-EB08268B8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F7E55B3-9679-4215-B201-7CA3E8549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694DB-DF9D-4242-A213-FFD831BFA391}" type="slidenum">
              <a:rPr lang="en-US" smtClean="0"/>
              <a:t>‹#›</a:t>
            </a:fld>
            <a:endParaRPr lang="en-US"/>
          </a:p>
        </p:txBody>
      </p:sp>
    </p:spTree>
    <p:extLst>
      <p:ext uri="{BB962C8B-B14F-4D97-AF65-F5344CB8AC3E}">
        <p14:creationId xmlns:p14="http://schemas.microsoft.com/office/powerpoint/2010/main" val="3369970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24.xml"/><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xmlns="" id="{84E95A2E-2D02-456C-87C4-BF46C5FA4901}"/>
              </a:ext>
            </a:extLst>
          </p:cNvPr>
          <p:cNvSpPr>
            <a:spLocks noGrp="1" noChangeArrowheads="1"/>
          </p:cNvSpPr>
          <p:nvPr>
            <p:ph type="title"/>
          </p:nvPr>
        </p:nvSpPr>
        <p:spPr/>
        <p:txBody>
          <a:bodyPr/>
          <a:lstStyle/>
          <a:p>
            <a:r>
              <a:rPr lang="en-US" altLang="en-US" dirty="0" err="1"/>
              <a:t>Disp</a:t>
            </a:r>
            <a:endParaRPr lang="en-US" altLang="en-US" dirty="0"/>
          </a:p>
        </p:txBody>
      </p:sp>
      <p:pic>
        <p:nvPicPr>
          <p:cNvPr id="320515" name="Picture 2" descr="C:\Documents and Settings\ms\Downloads\Space-Universe-086.jpg">
            <a:extLst>
              <a:ext uri="{FF2B5EF4-FFF2-40B4-BE49-F238E27FC236}">
                <a16:creationId xmlns:a16="http://schemas.microsoft.com/office/drawing/2014/main" xmlns="" id="{FC1C3376-86AE-43B7-89E6-C99CDD5A57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096" r="5949"/>
          <a:stretch>
            <a:fillRect/>
          </a:stretch>
        </p:blipFill>
        <p:spPr>
          <a:xfrm>
            <a:off x="-544484" y="-313179"/>
            <a:ext cx="12843163" cy="85704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xmlns="" id="{59C274BE-157D-4B81-8712-095AFFBFABC6}"/>
              </a:ext>
            </a:extLst>
          </p:cNvPr>
          <p:cNvSpPr txBox="1"/>
          <p:nvPr/>
        </p:nvSpPr>
        <p:spPr>
          <a:xfrm>
            <a:off x="228173" y="1031112"/>
            <a:ext cx="11735654" cy="1107996"/>
          </a:xfrm>
          <a:prstGeom prst="rect">
            <a:avLst/>
          </a:prstGeom>
          <a:noFill/>
        </p:spPr>
        <p:txBody>
          <a:bodyPr wrap="square" rtlCol="0">
            <a:spAutoFit/>
          </a:bodyPr>
          <a:lstStyle/>
          <a:p>
            <a:r>
              <a:rPr lang="en-US" sz="6600" dirty="0">
                <a:solidFill>
                  <a:schemeClr val="bg1"/>
                </a:solidFill>
                <a:latin typeface="BakerSignet BT" panose="020B0502050309030A04" pitchFamily="34" charset="0"/>
              </a:rPr>
              <a:t>Dreaming </a:t>
            </a:r>
            <a:r>
              <a:rPr lang="en-US" sz="6600" dirty="0">
                <a:solidFill>
                  <a:srgbClr val="FBF0FE"/>
                </a:solidFill>
              </a:rPr>
              <a:t>across</a:t>
            </a:r>
            <a:r>
              <a:rPr lang="en-US" sz="6600" dirty="0">
                <a:solidFill>
                  <a:schemeClr val="bg1"/>
                </a:solidFill>
                <a:latin typeface="BakerSignet BT" panose="020B0502050309030A04" pitchFamily="34" charset="0"/>
              </a:rPr>
              <a:t> Time and Space…</a:t>
            </a:r>
          </a:p>
        </p:txBody>
      </p:sp>
      <p:sp>
        <p:nvSpPr>
          <p:cNvPr id="3" name="TextBox 2">
            <a:extLst>
              <a:ext uri="{FF2B5EF4-FFF2-40B4-BE49-F238E27FC236}">
                <a16:creationId xmlns:a16="http://schemas.microsoft.com/office/drawing/2014/main" xmlns="" id="{33276937-7728-4BAF-BFB2-7E2C0A454B02}"/>
              </a:ext>
            </a:extLst>
          </p:cNvPr>
          <p:cNvSpPr txBox="1"/>
          <p:nvPr/>
        </p:nvSpPr>
        <p:spPr>
          <a:xfrm>
            <a:off x="2573768" y="3708057"/>
            <a:ext cx="9083509" cy="1754326"/>
          </a:xfrm>
          <a:prstGeom prst="rect">
            <a:avLst/>
          </a:prstGeom>
          <a:noFill/>
        </p:spPr>
        <p:txBody>
          <a:bodyPr wrap="square" rtlCol="0">
            <a:spAutoFit/>
          </a:bodyPr>
          <a:lstStyle/>
          <a:p>
            <a:r>
              <a:rPr lang="en-US" sz="5400" dirty="0">
                <a:solidFill>
                  <a:schemeClr val="bg1"/>
                </a:solidFill>
                <a:latin typeface="BakerSignet BT" panose="020B0502050309030A04" pitchFamily="34" charset="0"/>
              </a:rPr>
              <a:t>Montague Ullman and </a:t>
            </a:r>
          </a:p>
          <a:p>
            <a:r>
              <a:rPr lang="en-US" sz="5400" dirty="0">
                <a:solidFill>
                  <a:schemeClr val="bg1"/>
                </a:solidFill>
                <a:latin typeface="BakerSignet BT" panose="020B0502050309030A04" pitchFamily="34" charset="0"/>
              </a:rPr>
              <a:t>                an Order of Wholeness</a:t>
            </a:r>
          </a:p>
        </p:txBody>
      </p:sp>
      <p:sp>
        <p:nvSpPr>
          <p:cNvPr id="4" name="Rectangle 3">
            <a:extLst>
              <a:ext uri="{FF2B5EF4-FFF2-40B4-BE49-F238E27FC236}">
                <a16:creationId xmlns:a16="http://schemas.microsoft.com/office/drawing/2014/main" xmlns="" id="{2A91A49A-9BA8-4520-BB45-B5149E2EF352}"/>
              </a:ext>
            </a:extLst>
          </p:cNvPr>
          <p:cNvSpPr/>
          <p:nvPr/>
        </p:nvSpPr>
        <p:spPr>
          <a:xfrm>
            <a:off x="6276847" y="6308209"/>
            <a:ext cx="5335178" cy="369332"/>
          </a:xfrm>
          <a:prstGeom prst="rect">
            <a:avLst/>
          </a:prstGeom>
        </p:spPr>
        <p:txBody>
          <a:bodyPr wrap="none">
            <a:spAutoFit/>
          </a:bodyPr>
          <a:lstStyle/>
          <a:p>
            <a:r>
              <a:rPr lang="en-US" dirty="0">
                <a:solidFill>
                  <a:schemeClr val="bg1"/>
                </a:solidFill>
                <a:latin typeface="Times New Roman" panose="02020603050405020304" pitchFamily="18" charset="0"/>
                <a:ea typeface="Times New Roman" panose="02020603050405020304" pitchFamily="18" charset="0"/>
              </a:rPr>
              <a:t>Copyright ©  2018 Judy B. Gardiner All rights reserved</a:t>
            </a:r>
            <a:endParaRPr lang="en-US" dirty="0">
              <a:solidFill>
                <a:schemeClr val="bg1"/>
              </a:solidFill>
            </a:endParaRPr>
          </a:p>
        </p:txBody>
      </p:sp>
    </p:spTree>
    <p:extLst>
      <p:ext uri="{BB962C8B-B14F-4D97-AF65-F5344CB8AC3E}">
        <p14:creationId xmlns:p14="http://schemas.microsoft.com/office/powerpoint/2010/main" val="876910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uppo 10">
            <a:extLst>
              <a:ext uri="{FF2B5EF4-FFF2-40B4-BE49-F238E27FC236}">
                <a16:creationId xmlns:a16="http://schemas.microsoft.com/office/drawing/2014/main" xmlns="" id="{D9BF2B24-9B55-4C7C-993E-4FE8FF156D0E}"/>
              </a:ext>
            </a:extLst>
          </p:cNvPr>
          <p:cNvGrpSpPr>
            <a:grpSpLocks/>
          </p:cNvGrpSpPr>
          <p:nvPr/>
        </p:nvGrpSpPr>
        <p:grpSpPr bwMode="auto">
          <a:xfrm>
            <a:off x="1524000" y="5872164"/>
            <a:ext cx="9144000" cy="1000125"/>
            <a:chOff x="0" y="5857875"/>
            <a:chExt cx="9143968" cy="1000125"/>
          </a:xfrm>
        </p:grpSpPr>
        <p:sp>
          <p:nvSpPr>
            <p:cNvPr id="18443" name="Rectangle 8">
              <a:extLst>
                <a:ext uri="{FF2B5EF4-FFF2-40B4-BE49-F238E27FC236}">
                  <a16:creationId xmlns:a16="http://schemas.microsoft.com/office/drawing/2014/main" xmlns="" id="{FEDD20B8-8A75-48A7-AE06-648A52B2D441}"/>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18444" name="Text Box 4">
              <a:extLst>
                <a:ext uri="{FF2B5EF4-FFF2-40B4-BE49-F238E27FC236}">
                  <a16:creationId xmlns:a16="http://schemas.microsoft.com/office/drawing/2014/main" xmlns="" id="{B11DFABF-9F4E-4CB9-B422-4A0FDED70383}"/>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18445" name="Text Box 4">
              <a:extLst>
                <a:ext uri="{FF2B5EF4-FFF2-40B4-BE49-F238E27FC236}">
                  <a16:creationId xmlns:a16="http://schemas.microsoft.com/office/drawing/2014/main" xmlns="" id="{311415D1-4ACA-47F3-A48C-93622B5C9B89}"/>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dirty="0">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dirty="0">
                  <a:solidFill>
                    <a:srgbClr val="002060"/>
                  </a:solidFill>
                  <a:latin typeface="Century Gothic" panose="020B0502020202020204" pitchFamily="34" charset="0"/>
                </a:rPr>
                <a:t>dream facilitator</a:t>
              </a:r>
            </a:p>
          </p:txBody>
        </p:sp>
      </p:grpSp>
      <p:pic>
        <p:nvPicPr>
          <p:cNvPr id="18435" name="Immagine 16">
            <a:extLst>
              <a:ext uri="{FF2B5EF4-FFF2-40B4-BE49-F238E27FC236}">
                <a16:creationId xmlns:a16="http://schemas.microsoft.com/office/drawing/2014/main" xmlns="" id="{A8FF0279-C9A1-40B6-B310-47B2E54A97A2}"/>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D3A62E30-F37B-403D-9719-67E7BBDE0196}"/>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8437" name="Immagine 18">
            <a:extLst>
              <a:ext uri="{FF2B5EF4-FFF2-40B4-BE49-F238E27FC236}">
                <a16:creationId xmlns:a16="http://schemas.microsoft.com/office/drawing/2014/main" xmlns="" id="{71A756B0-0307-495C-8466-A29EB5CEC0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xmlns="" id="{D40C778E-3908-45B9-8BF1-06C89D277E46}"/>
              </a:ext>
            </a:extLst>
          </p:cNvPr>
          <p:cNvSpPr/>
          <p:nvPr/>
        </p:nvSpPr>
        <p:spPr>
          <a:xfrm>
            <a:off x="3584575" y="3294064"/>
            <a:ext cx="7080250" cy="1938337"/>
          </a:xfrm>
          <a:prstGeom prst="rect">
            <a:avLst/>
          </a:prstGeom>
        </p:spPr>
        <p:txBody>
          <a:bodyPr>
            <a:spAutoFit/>
          </a:bodyPr>
          <a:lstStyle/>
          <a:p>
            <a:pPr eaLnBrk="1" hangingPunct="1">
              <a:buFont typeface="Georgia" panose="02040502050405020303" pitchFamily="18" charset="0"/>
              <a:buNone/>
              <a:defRPr/>
            </a:pPr>
            <a:endParaRPr lang="en-GB" sz="2400" dirty="0">
              <a:solidFill>
                <a:schemeClr val="bg2">
                  <a:lumMod val="75000"/>
                </a:schemeClr>
              </a:solidFill>
              <a:latin typeface="Century Gothic" pitchFamily="34" charset="0"/>
            </a:endParaRPr>
          </a:p>
          <a:p>
            <a:pPr eaLnBrk="1" hangingPunct="1">
              <a:buFont typeface="Georgia" panose="02040502050405020303" pitchFamily="18" charset="0"/>
              <a:buNone/>
              <a:defRPr/>
            </a:pPr>
            <a:r>
              <a:rPr lang="en-GB" sz="2400" dirty="0">
                <a:solidFill>
                  <a:schemeClr val="accent1"/>
                </a:solidFill>
                <a:latin typeface="Century Gothic" pitchFamily="34" charset="0"/>
              </a:rPr>
              <a:t>“dreams can offer an aesthetic and creative approach to knowledge, oriented to wisdom, which is complementary to the “objective” one of science, oriented rather to mastery”</a:t>
            </a:r>
            <a:endParaRPr lang="it-IT" sz="2400" dirty="0">
              <a:solidFill>
                <a:schemeClr val="accent1"/>
              </a:solidFill>
              <a:latin typeface="Century Gothic" pitchFamily="34" charset="0"/>
            </a:endParaRPr>
          </a:p>
        </p:txBody>
      </p:sp>
      <p:sp>
        <p:nvSpPr>
          <p:cNvPr id="18439" name="CasellaDiTesto 3">
            <a:extLst>
              <a:ext uri="{FF2B5EF4-FFF2-40B4-BE49-F238E27FC236}">
                <a16:creationId xmlns:a16="http://schemas.microsoft.com/office/drawing/2014/main" xmlns="" id="{D5CAAEC9-7A97-4196-B75A-5AD9ACEE45A7}"/>
              </a:ext>
            </a:extLst>
          </p:cNvPr>
          <p:cNvSpPr txBox="1">
            <a:spLocks noChangeArrowheads="1"/>
          </p:cNvSpPr>
          <p:nvPr/>
        </p:nvSpPr>
        <p:spPr bwMode="auto">
          <a:xfrm>
            <a:off x="1922463" y="1517651"/>
            <a:ext cx="2805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a:solidFill>
                  <a:schemeClr val="accent1"/>
                </a:solidFill>
                <a:latin typeface="Century Gothic" panose="020B0502020202020204" pitchFamily="34" charset="0"/>
              </a:rPr>
              <a:t>so that</a:t>
            </a:r>
          </a:p>
        </p:txBody>
      </p:sp>
      <p:sp>
        <p:nvSpPr>
          <p:cNvPr id="18440" name="Rettangolo 5">
            <a:extLst>
              <a:ext uri="{FF2B5EF4-FFF2-40B4-BE49-F238E27FC236}">
                <a16:creationId xmlns:a16="http://schemas.microsoft.com/office/drawing/2014/main" xmlns="" id="{3B59B5C5-BE70-4D3F-A253-043D2EFC747A}"/>
              </a:ext>
            </a:extLst>
          </p:cNvPr>
          <p:cNvSpPr>
            <a:spLocks noChangeArrowheads="1"/>
          </p:cNvSpPr>
          <p:nvPr/>
        </p:nvSpPr>
        <p:spPr bwMode="auto">
          <a:xfrm>
            <a:off x="3227157" y="2395539"/>
            <a:ext cx="65919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5020E8"/>
                </a:solidFill>
                <a:latin typeface="Century Gothic" panose="020B0502020202020204" pitchFamily="34" charset="0"/>
                <a:cs typeface="Times New Roman" panose="02020603050405020304" pitchFamily="18" charset="0"/>
              </a:rPr>
              <a:t>“</a:t>
            </a:r>
            <a:r>
              <a:rPr lang="en-US" altLang="en-US" sz="2800" dirty="0">
                <a:solidFill>
                  <a:srgbClr val="5020E8"/>
                </a:solidFill>
                <a:latin typeface="Century Gothic" panose="020B0502020202020204" pitchFamily="34" charset="0"/>
                <a:cs typeface="Times New Roman" panose="02020603050405020304" pitchFamily="18" charset="0"/>
              </a:rPr>
              <a:t>the dream is a metaphor in motion"</a:t>
            </a:r>
            <a:endParaRPr lang="it-IT" altLang="en-US" sz="2800" dirty="0">
              <a:solidFill>
                <a:srgbClr val="5020E8"/>
              </a:solidFill>
              <a:latin typeface="Century Gothic" panose="020B0502020202020204" pitchFamily="34" charset="0"/>
              <a:cs typeface="Times New Roman" panose="02020603050405020304" pitchFamily="18" charset="0"/>
            </a:endParaRPr>
          </a:p>
        </p:txBody>
      </p:sp>
      <p:sp>
        <p:nvSpPr>
          <p:cNvPr id="18441" name="Rettangolo 6">
            <a:extLst>
              <a:ext uri="{FF2B5EF4-FFF2-40B4-BE49-F238E27FC236}">
                <a16:creationId xmlns:a16="http://schemas.microsoft.com/office/drawing/2014/main" xmlns="" id="{DA940CF7-73B0-4B0F-8D04-0984E15761DC}"/>
              </a:ext>
            </a:extLst>
          </p:cNvPr>
          <p:cNvSpPr>
            <a:spLocks noChangeArrowheads="1"/>
          </p:cNvSpPr>
          <p:nvPr/>
        </p:nvSpPr>
        <p:spPr bwMode="auto">
          <a:xfrm>
            <a:off x="3605214" y="444501"/>
            <a:ext cx="5646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chemeClr val="accent1"/>
                </a:solidFill>
                <a:latin typeface="Century Gothic" panose="020B0502020202020204" pitchFamily="34" charset="0"/>
                <a:cs typeface="Times New Roman" panose="02020603050405020304" pitchFamily="18" charset="0"/>
              </a:rPr>
              <a:t>“dreaming is a pictorial elocution, a way of talking in pictures”</a:t>
            </a:r>
            <a:endParaRPr lang="it-IT" altLang="en-US" sz="2400">
              <a:solidFill>
                <a:schemeClr val="accent1"/>
              </a:solidFill>
              <a:latin typeface="Century Gothic" panose="020B0502020202020204" pitchFamily="34" charset="0"/>
            </a:endParaRPr>
          </a:p>
        </p:txBody>
      </p:sp>
      <p:sp>
        <p:nvSpPr>
          <p:cNvPr id="18442" name="CasellaDiTesto 19">
            <a:extLst>
              <a:ext uri="{FF2B5EF4-FFF2-40B4-BE49-F238E27FC236}">
                <a16:creationId xmlns:a16="http://schemas.microsoft.com/office/drawing/2014/main" xmlns="" id="{BAEB64DF-3479-48F8-A8B4-B274A7E7084D}"/>
              </a:ext>
            </a:extLst>
          </p:cNvPr>
          <p:cNvSpPr txBox="1">
            <a:spLocks noChangeArrowheads="1"/>
          </p:cNvSpPr>
          <p:nvPr/>
        </p:nvSpPr>
        <p:spPr bwMode="auto">
          <a:xfrm>
            <a:off x="1924051" y="3098801"/>
            <a:ext cx="2803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a:solidFill>
                  <a:schemeClr val="accent1"/>
                </a:solidFill>
                <a:latin typeface="Century Gothic" panose="020B0502020202020204" pitchFamily="34" charset="0"/>
              </a:rPr>
              <a:t>by virtue of which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FA3D5-E4D7-48E7-B81B-67FED5728B79}"/>
              </a:ext>
            </a:extLst>
          </p:cNvPr>
          <p:cNvSpPr>
            <a:spLocks noGrp="1"/>
          </p:cNvSpPr>
          <p:nvPr>
            <p:ph type="title"/>
          </p:nvPr>
        </p:nvSpPr>
        <p:spPr>
          <a:xfrm>
            <a:off x="838200" y="1"/>
            <a:ext cx="10515600" cy="1690688"/>
          </a:xfrm>
        </p:spPr>
        <p:txBody>
          <a:bodyPr/>
          <a:lstStyle/>
          <a:p>
            <a:r>
              <a:rPr lang="en-US" b="1" dirty="0">
                <a:solidFill>
                  <a:srgbClr val="7030A0"/>
                </a:solidFill>
              </a:rPr>
              <a:t>                  METAPHOR IN MOTION</a:t>
            </a:r>
          </a:p>
        </p:txBody>
      </p:sp>
      <p:sp>
        <p:nvSpPr>
          <p:cNvPr id="3" name="Content Placeholder 2">
            <a:extLst>
              <a:ext uri="{FF2B5EF4-FFF2-40B4-BE49-F238E27FC236}">
                <a16:creationId xmlns:a16="http://schemas.microsoft.com/office/drawing/2014/main" xmlns="" id="{68B0718B-D0BA-4029-B002-D8B9D5029418}"/>
              </a:ext>
            </a:extLst>
          </p:cNvPr>
          <p:cNvSpPr>
            <a:spLocks noGrp="1"/>
          </p:cNvSpPr>
          <p:nvPr>
            <p:ph idx="1"/>
          </p:nvPr>
        </p:nvSpPr>
        <p:spPr>
          <a:xfrm>
            <a:off x="1872904" y="1204546"/>
            <a:ext cx="8669215" cy="5653454"/>
          </a:xfrm>
        </p:spPr>
        <p:txBody>
          <a:bodyPr>
            <a:normAutofit/>
          </a:bodyPr>
          <a:lstStyle/>
          <a:p>
            <a:pPr marL="0" indent="0">
              <a:buNone/>
            </a:pPr>
            <a:r>
              <a:rPr lang="en-US" dirty="0"/>
              <a:t> </a:t>
            </a:r>
          </a:p>
          <a:p>
            <a:pPr marL="0" indent="0">
              <a:buNone/>
            </a:pPr>
            <a:r>
              <a:rPr lang="en-US" dirty="0"/>
              <a:t>The dream as a whole creates a unified, major metaphor. </a:t>
            </a:r>
            <a:r>
              <a:rPr lang="en-US" sz="3600" b="1" dirty="0">
                <a:solidFill>
                  <a:srgbClr val="7030A0"/>
                </a:solidFill>
              </a:rPr>
              <a:t>Mother</a:t>
            </a:r>
            <a:r>
              <a:rPr lang="en-US" sz="3600" dirty="0">
                <a:solidFill>
                  <a:srgbClr val="7030A0"/>
                </a:solidFill>
              </a:rPr>
              <a:t>: </a:t>
            </a:r>
            <a:r>
              <a:rPr lang="en-US" sz="2850" dirty="0">
                <a:solidFill>
                  <a:srgbClr val="7030A0"/>
                </a:solidFill>
              </a:rPr>
              <a:t>environmental metaphor for </a:t>
            </a:r>
            <a:r>
              <a:rPr lang="en-US" sz="3600" b="1" dirty="0">
                <a:solidFill>
                  <a:srgbClr val="7030A0"/>
                </a:solidFill>
              </a:rPr>
              <a:t>Mother Earth                          </a:t>
            </a:r>
            <a:r>
              <a:rPr lang="en-US" sz="3600" dirty="0">
                <a:solidFill>
                  <a:srgbClr val="7030A0"/>
                </a:solidFill>
              </a:rPr>
              <a:t>	     </a:t>
            </a:r>
          </a:p>
          <a:p>
            <a:pPr marL="0" indent="0">
              <a:buNone/>
            </a:pPr>
            <a:r>
              <a:rPr lang="en-US" sz="3600" dirty="0">
                <a:solidFill>
                  <a:srgbClr val="7030A0"/>
                </a:solidFill>
              </a:rPr>
              <a:t>              </a:t>
            </a:r>
            <a:r>
              <a:rPr lang="en-US" sz="2850" dirty="0">
                <a:solidFill>
                  <a:srgbClr val="7030A0"/>
                </a:solidFill>
              </a:rPr>
              <a:t>… a nurturing, guiding, sometimes 			            disruptive force of Nature</a:t>
            </a:r>
            <a:r>
              <a:rPr lang="en-US" sz="2850" dirty="0"/>
              <a:t>                                  		</a:t>
            </a:r>
          </a:p>
          <a:p>
            <a:pPr marL="0" indent="0">
              <a:buNone/>
            </a:pPr>
            <a:r>
              <a:rPr lang="en-US" dirty="0"/>
              <a:t>A key to understanding a dream metaphor is “day  	residue” – bits of the waking day that confront 	the dreamer with new data, or force confrontation 	of one’s behavior.</a:t>
            </a:r>
          </a:p>
          <a:p>
            <a:pPr marL="0" indent="0">
              <a:buNone/>
            </a:pPr>
            <a:endParaRPr lang="en-US" dirty="0"/>
          </a:p>
          <a:p>
            <a:pPr marL="0" indent="0">
              <a:buNone/>
            </a:pPr>
            <a:endParaRPr lang="en-US" dirty="0"/>
          </a:p>
          <a:p>
            <a:pPr marL="0" indent="0">
              <a:buNone/>
            </a:pPr>
            <a:endParaRPr lang="en-US" dirty="0"/>
          </a:p>
        </p:txBody>
      </p:sp>
      <p:pic>
        <p:nvPicPr>
          <p:cNvPr id="4" name="Picture 6" descr="Mother and Child, c">
            <a:extLst>
              <a:ext uri="{FF2B5EF4-FFF2-40B4-BE49-F238E27FC236}">
                <a16:creationId xmlns:a16="http://schemas.microsoft.com/office/drawing/2014/main" xmlns="" id="{149A7913-B80E-4363-9046-1ABC11BA9A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52161" y="1441938"/>
            <a:ext cx="1720743" cy="19870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MotherEarthNoText">
            <a:extLst>
              <a:ext uri="{FF2B5EF4-FFF2-40B4-BE49-F238E27FC236}">
                <a16:creationId xmlns:a16="http://schemas.microsoft.com/office/drawing/2014/main" xmlns="" id="{15A94EFC-D70B-42A0-A0C6-6107F5D567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4209" y="1440108"/>
            <a:ext cx="1600200" cy="2154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1210611-E78B-4287-828E-E7135722699E}"/>
              </a:ext>
            </a:extLst>
          </p:cNvPr>
          <p:cNvSpPr txBox="1"/>
          <p:nvPr/>
        </p:nvSpPr>
        <p:spPr>
          <a:xfrm>
            <a:off x="239725" y="3429000"/>
            <a:ext cx="1545616" cy="400110"/>
          </a:xfrm>
          <a:prstGeom prst="rect">
            <a:avLst/>
          </a:prstGeom>
          <a:noFill/>
        </p:spPr>
        <p:txBody>
          <a:bodyPr wrap="none" rtlCol="0">
            <a:spAutoFit/>
          </a:bodyPr>
          <a:lstStyle/>
          <a:p>
            <a:r>
              <a:rPr lang="en-US" sz="2000" dirty="0"/>
              <a:t>Birth Mother</a:t>
            </a:r>
          </a:p>
        </p:txBody>
      </p:sp>
      <p:sp>
        <p:nvSpPr>
          <p:cNvPr id="7" name="TextBox 6">
            <a:extLst>
              <a:ext uri="{FF2B5EF4-FFF2-40B4-BE49-F238E27FC236}">
                <a16:creationId xmlns:a16="http://schemas.microsoft.com/office/drawing/2014/main" xmlns="" id="{2B29D40E-ADED-4169-B3D9-D2FF9C2BA1A4}"/>
              </a:ext>
            </a:extLst>
          </p:cNvPr>
          <p:cNvSpPr txBox="1"/>
          <p:nvPr/>
        </p:nvSpPr>
        <p:spPr>
          <a:xfrm>
            <a:off x="10494209" y="3594224"/>
            <a:ext cx="1768653" cy="400110"/>
          </a:xfrm>
          <a:prstGeom prst="rect">
            <a:avLst/>
          </a:prstGeom>
          <a:noFill/>
        </p:spPr>
        <p:txBody>
          <a:bodyPr wrap="square" rtlCol="0">
            <a:spAutoFit/>
          </a:bodyPr>
          <a:lstStyle/>
          <a:p>
            <a:r>
              <a:rPr lang="en-US" sz="2000" dirty="0"/>
              <a:t>Mother Earth </a:t>
            </a:r>
          </a:p>
        </p:txBody>
      </p:sp>
    </p:spTree>
    <p:extLst>
      <p:ext uri="{BB962C8B-B14F-4D97-AF65-F5344CB8AC3E}">
        <p14:creationId xmlns:p14="http://schemas.microsoft.com/office/powerpoint/2010/main" val="6339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a:extLst>
              <a:ext uri="{FF2B5EF4-FFF2-40B4-BE49-F238E27FC236}">
                <a16:creationId xmlns:a16="http://schemas.microsoft.com/office/drawing/2014/main" xmlns="" id="{A40D1BBD-EFA7-456E-A6A1-EEED00BF2E25}"/>
              </a:ext>
            </a:extLst>
          </p:cNvPr>
          <p:cNvSpPr>
            <a:spLocks noGrp="1" noChangeArrowheads="1"/>
          </p:cNvSpPr>
          <p:nvPr>
            <p:ph type="body" sz="half" idx="1"/>
          </p:nvPr>
        </p:nvSpPr>
        <p:spPr>
          <a:xfrm>
            <a:off x="1066800" y="3657600"/>
            <a:ext cx="9982200" cy="3429000"/>
          </a:xfrm>
        </p:spPr>
        <p:txBody>
          <a:bodyPr/>
          <a:lstStyle/>
          <a:p>
            <a:pPr>
              <a:buFontTx/>
              <a:buNone/>
            </a:pPr>
            <a:r>
              <a:rPr lang="en-US" altLang="en-US" sz="2200" b="1" dirty="0">
                <a:solidFill>
                  <a:srgbClr val="821F00"/>
                </a:solidFill>
                <a:effectLst>
                  <a:outerShdw blurRad="38100" dist="38100" dir="2700000" algn="tl">
                    <a:srgbClr val="000000"/>
                  </a:outerShdw>
                </a:effectLst>
              </a:rPr>
              <a:t>     </a:t>
            </a:r>
            <a:r>
              <a:rPr lang="en-US" altLang="en-US" sz="2200" b="1" dirty="0">
                <a:solidFill>
                  <a:srgbClr val="983300"/>
                </a:solidFill>
              </a:rPr>
              <a:t>Mother - </a:t>
            </a:r>
            <a:r>
              <a:rPr lang="en-US" altLang="en-US" b="1" dirty="0">
                <a:solidFill>
                  <a:srgbClr val="983300"/>
                </a:solidFill>
              </a:rPr>
              <a:t>cue word</a:t>
            </a:r>
            <a:r>
              <a:rPr lang="en-US" altLang="en-US" sz="2200" b="1" dirty="0">
                <a:solidFill>
                  <a:srgbClr val="983300"/>
                </a:solidFill>
              </a:rPr>
              <a:t>                  Mother + Earth  =  N</a:t>
            </a:r>
            <a:r>
              <a:rPr lang="en-US" altLang="en-US" b="1" dirty="0">
                <a:solidFill>
                  <a:srgbClr val="983300"/>
                </a:solidFill>
              </a:rPr>
              <a:t>on-separable entity</a:t>
            </a:r>
          </a:p>
          <a:p>
            <a:pPr>
              <a:buFontTx/>
              <a:buNone/>
            </a:pPr>
            <a:r>
              <a:rPr lang="en-US" altLang="en-US" sz="2600" b="1" dirty="0">
                <a:solidFill>
                  <a:srgbClr val="983300"/>
                </a:solidFill>
              </a:rPr>
              <a:t>     </a:t>
            </a:r>
          </a:p>
          <a:p>
            <a:pPr>
              <a:buFontTx/>
              <a:buNone/>
            </a:pPr>
            <a:r>
              <a:rPr lang="en-US" altLang="en-US" sz="3400" dirty="0"/>
              <a:t>            </a:t>
            </a:r>
            <a:r>
              <a:rPr lang="en-US" altLang="en-US" dirty="0"/>
              <a:t>Plate</a:t>
            </a:r>
            <a:r>
              <a:rPr lang="en-US" altLang="en-US" b="1" dirty="0">
                <a:solidFill>
                  <a:srgbClr val="983300"/>
                </a:solidFill>
              </a:rPr>
              <a:t>         </a:t>
            </a:r>
            <a:r>
              <a:rPr lang="en-US" altLang="en-US" dirty="0"/>
              <a:t>+	      Earth  =                   </a:t>
            </a:r>
            <a:r>
              <a:rPr lang="en-US" altLang="en-US" sz="3000" dirty="0" err="1"/>
              <a:t>PlateTectonics</a:t>
            </a:r>
            <a:endParaRPr lang="en-US" altLang="en-US" sz="3000" b="1" dirty="0">
              <a:solidFill>
                <a:srgbClr val="983300"/>
              </a:solidFill>
            </a:endParaRPr>
          </a:p>
          <a:p>
            <a:pPr>
              <a:buFontTx/>
              <a:buNone/>
            </a:pPr>
            <a:endParaRPr lang="en-US" altLang="en-US" dirty="0"/>
          </a:p>
          <a:p>
            <a:pPr>
              <a:buFontTx/>
              <a:buNone/>
            </a:pPr>
            <a:endParaRPr lang="en-US" altLang="en-US" dirty="0"/>
          </a:p>
        </p:txBody>
      </p:sp>
      <p:pic>
        <p:nvPicPr>
          <p:cNvPr id="289796" name="Picture 4" descr="earth2">
            <a:extLst>
              <a:ext uri="{FF2B5EF4-FFF2-40B4-BE49-F238E27FC236}">
                <a16:creationId xmlns:a16="http://schemas.microsoft.com/office/drawing/2014/main" xmlns="" id="{4083955E-DCB7-400A-B5DB-31AB4D33984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68875" y="1517999"/>
            <a:ext cx="1828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797" name="Picture 5" descr="MotherEarthNoText">
            <a:extLst>
              <a:ext uri="{FF2B5EF4-FFF2-40B4-BE49-F238E27FC236}">
                <a16:creationId xmlns:a16="http://schemas.microsoft.com/office/drawing/2014/main" xmlns="" id="{39FED10E-3042-445C-874D-7D65A41510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8956" y="1444800"/>
            <a:ext cx="1600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9798" name="Picture 6" descr="Mother and Child, c">
            <a:extLst>
              <a:ext uri="{FF2B5EF4-FFF2-40B4-BE49-F238E27FC236}">
                <a16:creationId xmlns:a16="http://schemas.microsoft.com/office/drawing/2014/main" xmlns="" id="{2E86F785-7877-4C83-8375-EFD0B5A19EA0}"/>
              </a:ext>
            </a:extLst>
          </p:cNvPr>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2095500" y="1371600"/>
            <a:ext cx="18288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9" name="Rectangle 7">
            <a:extLst>
              <a:ext uri="{FF2B5EF4-FFF2-40B4-BE49-F238E27FC236}">
                <a16:creationId xmlns:a16="http://schemas.microsoft.com/office/drawing/2014/main" xmlns="" id="{74A91443-3F94-4A98-8B92-D3B59B3AAD06}"/>
              </a:ext>
            </a:extLst>
          </p:cNvPr>
          <p:cNvSpPr>
            <a:spLocks noChangeArrowheads="1"/>
          </p:cNvSpPr>
          <p:nvPr/>
        </p:nvSpPr>
        <p:spPr bwMode="auto">
          <a:xfrm>
            <a:off x="4876800" y="2057401"/>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000">
              <a:latin typeface="Times New Roman" panose="02020603050405020304" pitchFamily="18" charset="0"/>
            </a:endParaRPr>
          </a:p>
        </p:txBody>
      </p:sp>
      <p:sp>
        <p:nvSpPr>
          <p:cNvPr id="289800" name="Rectangle 8">
            <a:extLst>
              <a:ext uri="{FF2B5EF4-FFF2-40B4-BE49-F238E27FC236}">
                <a16:creationId xmlns:a16="http://schemas.microsoft.com/office/drawing/2014/main" xmlns="" id="{0E483846-1A58-41AD-9081-6646E71EEF7D}"/>
              </a:ext>
            </a:extLst>
          </p:cNvPr>
          <p:cNvSpPr>
            <a:spLocks noChangeArrowheads="1"/>
          </p:cNvSpPr>
          <p:nvPr/>
        </p:nvSpPr>
        <p:spPr bwMode="auto">
          <a:xfrm>
            <a:off x="1613210" y="745526"/>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a:latin typeface="Times New Roman" panose="02020603050405020304" pitchFamily="18" charset="0"/>
              </a:rPr>
              <a:t>   Birth</a:t>
            </a:r>
            <a:r>
              <a:rPr lang="en-US" altLang="en-US" sz="3400" dirty="0">
                <a:latin typeface="Times New Roman" panose="02020603050405020304" pitchFamily="18" charset="0"/>
              </a:rPr>
              <a:t> </a:t>
            </a:r>
            <a:r>
              <a:rPr lang="en-US" altLang="en-US" sz="2800" dirty="0">
                <a:latin typeface="Arial" panose="020B0604020202020204" pitchFamily="34" charset="0"/>
              </a:rPr>
              <a:t>Mother</a:t>
            </a:r>
            <a:r>
              <a:rPr lang="en-US" altLang="en-US" sz="3400" dirty="0">
                <a:latin typeface="Arial" panose="020B0604020202020204" pitchFamily="34" charset="0"/>
              </a:rPr>
              <a:t>   +      Earth  =   Mother Earth</a:t>
            </a:r>
          </a:p>
        </p:txBody>
      </p:sp>
      <p:pic>
        <p:nvPicPr>
          <p:cNvPr id="289801" name="Picture 9" descr="white plate_black rim">
            <a:extLst>
              <a:ext uri="{FF2B5EF4-FFF2-40B4-BE49-F238E27FC236}">
                <a16:creationId xmlns:a16="http://schemas.microsoft.com/office/drawing/2014/main" xmlns="" id="{A018BC6A-FFE3-49D0-B352-7F314221E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5257800"/>
            <a:ext cx="1447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89802" name="Picture 10" descr="earth2">
            <a:extLst>
              <a:ext uri="{FF2B5EF4-FFF2-40B4-BE49-F238E27FC236}">
                <a16:creationId xmlns:a16="http://schemas.microsoft.com/office/drawing/2014/main" xmlns="" id="{CB20EBCD-CD3D-47F5-874D-ADC0CD0E3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181600"/>
            <a:ext cx="1905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89803" name="Picture 11" descr="Earthsplates">
            <a:extLst>
              <a:ext uri="{FF2B5EF4-FFF2-40B4-BE49-F238E27FC236}">
                <a16:creationId xmlns:a16="http://schemas.microsoft.com/office/drawing/2014/main" xmlns="" id="{2E358C17-4C6F-479D-ACBF-011587B29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1" y="5181600"/>
            <a:ext cx="2657475"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F49AC58F-E62A-4EE7-8D26-43366E19D49D}"/>
              </a:ext>
            </a:extLst>
          </p:cNvPr>
          <p:cNvSpPr>
            <a:spLocks noGrp="1"/>
          </p:cNvSpPr>
          <p:nvPr>
            <p:ph type="title"/>
          </p:nvPr>
        </p:nvSpPr>
        <p:spPr>
          <a:xfrm>
            <a:off x="267629" y="-36666"/>
            <a:ext cx="11314771" cy="1143000"/>
          </a:xfrm>
          <a:noFill/>
        </p:spPr>
        <p:txBody>
          <a:bodyPr>
            <a:normAutofit fontScale="90000"/>
          </a:bodyPr>
          <a:lstStyle/>
          <a:p>
            <a:r>
              <a:rPr lang="en-US" b="1" dirty="0">
                <a:solidFill>
                  <a:schemeClr val="accent2">
                    <a:lumMod val="75000"/>
                  </a:schemeClr>
                </a:solidFill>
              </a:rPr>
              <a:t>    			</a:t>
            </a:r>
            <a:br>
              <a:rPr lang="en-US" b="1" dirty="0">
                <a:solidFill>
                  <a:schemeClr val="accent2">
                    <a:lumMod val="75000"/>
                  </a:schemeClr>
                </a:solidFill>
              </a:rPr>
            </a:br>
            <a:r>
              <a:rPr lang="en-US" b="1" dirty="0">
                <a:solidFill>
                  <a:schemeClr val="accent2">
                    <a:lumMod val="75000"/>
                  </a:schemeClr>
                </a:solidFill>
              </a:rPr>
              <a:t>                            </a:t>
            </a:r>
            <a:r>
              <a:rPr lang="en-US" sz="4900" b="1" dirty="0">
                <a:solidFill>
                  <a:srgbClr val="C44F00"/>
                </a:solidFill>
              </a:rPr>
              <a:t>METAPHOR:   MOTHER</a:t>
            </a:r>
            <a:r>
              <a:rPr lang="en-US" sz="4800" b="1" dirty="0">
                <a:solidFill>
                  <a:srgbClr val="C44F00"/>
                </a:solidFill>
              </a:rPr>
              <a:t/>
            </a:r>
            <a:br>
              <a:rPr lang="en-US" sz="4800" b="1" dirty="0">
                <a:solidFill>
                  <a:srgbClr val="C44F00"/>
                </a:solidFill>
              </a:rPr>
            </a:br>
            <a:r>
              <a:rPr lang="en-US" sz="4800" b="1" dirty="0">
                <a:solidFill>
                  <a:srgbClr val="C44F00"/>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xmlns="" id="{BC0CDD64-3294-4ED1-A954-197EDFF120BA}"/>
              </a:ext>
            </a:extLst>
          </p:cNvPr>
          <p:cNvSpPr txBox="1">
            <a:spLocks noChangeArrowheads="1"/>
          </p:cNvSpPr>
          <p:nvPr/>
        </p:nvSpPr>
        <p:spPr bwMode="auto">
          <a:xfrm>
            <a:off x="1524000" y="0"/>
            <a:ext cx="9144000" cy="1739900"/>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3600" b="1" dirty="0">
                <a:solidFill>
                  <a:schemeClr val="bg2"/>
                </a:solidFill>
              </a:rPr>
              <a:t>              </a:t>
            </a:r>
            <a:r>
              <a:rPr lang="en-US" altLang="en-US" sz="3600" b="1" dirty="0">
                <a:solidFill>
                  <a:srgbClr val="7030A0"/>
                </a:solidFill>
                <a:latin typeface="Garamond 3"/>
              </a:rPr>
              <a:t>DREAMING MOTHER EARTH</a:t>
            </a:r>
          </a:p>
          <a:p>
            <a:r>
              <a:rPr lang="en-US" altLang="en-US" sz="3600" b="1" dirty="0">
                <a:solidFill>
                  <a:srgbClr val="7030A0"/>
                </a:solidFill>
                <a:latin typeface="Garamond 3"/>
              </a:rPr>
              <a:t>            </a:t>
            </a:r>
            <a:r>
              <a:rPr lang="en-US" altLang="en-US" sz="2800" b="1" dirty="0">
                <a:solidFill>
                  <a:srgbClr val="7030A0"/>
                </a:solidFill>
              </a:rPr>
              <a:t>A fragmented, yet integrated structure</a:t>
            </a:r>
            <a:r>
              <a:rPr lang="en-US" altLang="en-US" sz="3600" b="1" dirty="0">
                <a:solidFill>
                  <a:srgbClr val="7030A0"/>
                </a:solidFill>
              </a:rPr>
              <a:t> 			</a:t>
            </a:r>
          </a:p>
        </p:txBody>
      </p:sp>
      <p:pic>
        <p:nvPicPr>
          <p:cNvPr id="217091" name="Picture 4" descr="D:\Midtown\Desktop\Picture1 copy.jpg">
            <a:extLst>
              <a:ext uri="{FF2B5EF4-FFF2-40B4-BE49-F238E27FC236}">
                <a16:creationId xmlns:a16="http://schemas.microsoft.com/office/drawing/2014/main" xmlns="" id="{3827EA51-A3B8-484A-AA5E-A8DE44327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76"/>
          <a:stretch>
            <a:fillRect/>
          </a:stretch>
        </p:blipFill>
        <p:spPr bwMode="auto">
          <a:xfrm>
            <a:off x="1790700" y="1250949"/>
            <a:ext cx="81534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xmlns="" id="{653E6181-1A64-487C-8EA9-B79276D6102D}"/>
              </a:ext>
            </a:extLst>
          </p:cNvPr>
          <p:cNvSpPr txBox="1">
            <a:spLocks noChangeArrowheads="1"/>
          </p:cNvSpPr>
          <p:nvPr/>
        </p:nvSpPr>
        <p:spPr bwMode="auto">
          <a:xfrm>
            <a:off x="4311649" y="3048000"/>
            <a:ext cx="166711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effectLst>
                  <a:outerShdw blurRad="38100" dist="38100" dir="2700000" algn="tl">
                    <a:srgbClr val="C0C0C0"/>
                  </a:outerShdw>
                </a:effectLst>
                <a:latin typeface="Arial" panose="020B0604020202020204" pitchFamily="34" charset="0"/>
              </a:rPr>
              <a:t>    </a:t>
            </a:r>
            <a:r>
              <a:rPr lang="en-US" altLang="en-US" sz="2000" b="1" dirty="0">
                <a:solidFill>
                  <a:schemeClr val="bg1"/>
                </a:solidFill>
                <a:latin typeface="Arial" panose="020B0604020202020204" pitchFamily="34" charset="0"/>
              </a:rPr>
              <a:t>Birth </a:t>
            </a:r>
          </a:p>
          <a:p>
            <a:r>
              <a:rPr lang="en-US" altLang="en-US" sz="2000" b="1" dirty="0">
                <a:solidFill>
                  <a:schemeClr val="bg1"/>
                </a:solidFill>
                <a:latin typeface="Arial" panose="020B0604020202020204" pitchFamily="34" charset="0"/>
              </a:rPr>
              <a:t>   Mother</a:t>
            </a:r>
          </a:p>
          <a:p>
            <a:endParaRPr lang="en-US" altLang="en-US" sz="1400" b="1" dirty="0">
              <a:latin typeface="Arial" panose="020B0604020202020204" pitchFamily="34" charset="0"/>
            </a:endParaRPr>
          </a:p>
        </p:txBody>
      </p:sp>
      <p:sp>
        <p:nvSpPr>
          <p:cNvPr id="217094" name="Text Box 6">
            <a:extLst>
              <a:ext uri="{FF2B5EF4-FFF2-40B4-BE49-F238E27FC236}">
                <a16:creationId xmlns:a16="http://schemas.microsoft.com/office/drawing/2014/main" xmlns="" id="{737798CE-7273-4241-86CB-F303F4DC9B19}"/>
              </a:ext>
            </a:extLst>
          </p:cNvPr>
          <p:cNvSpPr txBox="1">
            <a:spLocks noChangeArrowheads="1"/>
          </p:cNvSpPr>
          <p:nvPr/>
        </p:nvSpPr>
        <p:spPr bwMode="auto">
          <a:xfrm>
            <a:off x="4091353" y="3677721"/>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sp>
        <p:nvSpPr>
          <p:cNvPr id="217095" name="Text Box 7">
            <a:extLst>
              <a:ext uri="{FF2B5EF4-FFF2-40B4-BE49-F238E27FC236}">
                <a16:creationId xmlns:a16="http://schemas.microsoft.com/office/drawing/2014/main" xmlns="" id="{05A88048-1EF6-44BA-BA50-DBB48F8A4F27}"/>
              </a:ext>
            </a:extLst>
          </p:cNvPr>
          <p:cNvSpPr txBox="1">
            <a:spLocks noChangeArrowheads="1"/>
          </p:cNvSpPr>
          <p:nvPr/>
        </p:nvSpPr>
        <p:spPr bwMode="auto">
          <a:xfrm>
            <a:off x="4668227" y="2524144"/>
            <a:ext cx="1631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spTree>
  </p:cSld>
  <p:clrMapOvr>
    <a:masterClrMapping/>
  </p:clrMapOvr>
  <p:transition advTm="16"/>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uppo 10">
            <a:extLst>
              <a:ext uri="{FF2B5EF4-FFF2-40B4-BE49-F238E27FC236}">
                <a16:creationId xmlns:a16="http://schemas.microsoft.com/office/drawing/2014/main" xmlns="" id="{73AB4C82-515C-4880-BC5A-13D617227A5A}"/>
              </a:ext>
            </a:extLst>
          </p:cNvPr>
          <p:cNvGrpSpPr>
            <a:grpSpLocks/>
          </p:cNvGrpSpPr>
          <p:nvPr/>
        </p:nvGrpSpPr>
        <p:grpSpPr bwMode="auto">
          <a:xfrm>
            <a:off x="1524000" y="5872164"/>
            <a:ext cx="9144000" cy="1000125"/>
            <a:chOff x="0" y="5857875"/>
            <a:chExt cx="9143968" cy="1000125"/>
          </a:xfrm>
        </p:grpSpPr>
        <p:sp>
          <p:nvSpPr>
            <p:cNvPr id="28680" name="Rectangle 8">
              <a:extLst>
                <a:ext uri="{FF2B5EF4-FFF2-40B4-BE49-F238E27FC236}">
                  <a16:creationId xmlns:a16="http://schemas.microsoft.com/office/drawing/2014/main" xmlns="" id="{FF2EC5A9-B6D3-4AB4-910B-BF5BB1409FBB}"/>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28681" name="Text Box 4">
              <a:extLst>
                <a:ext uri="{FF2B5EF4-FFF2-40B4-BE49-F238E27FC236}">
                  <a16:creationId xmlns:a16="http://schemas.microsoft.com/office/drawing/2014/main" xmlns="" id="{5B96608F-D002-4918-BEF9-DA3224561044}"/>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28682" name="Text Box 4">
              <a:extLst>
                <a:ext uri="{FF2B5EF4-FFF2-40B4-BE49-F238E27FC236}">
                  <a16:creationId xmlns:a16="http://schemas.microsoft.com/office/drawing/2014/main" xmlns="" id="{DD7E3109-72FB-4C24-B634-240DD5D50051}"/>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a:solidFill>
                    <a:srgbClr val="002060"/>
                  </a:solidFill>
                  <a:latin typeface="Century Gothic" panose="020B0502020202020204" pitchFamily="34" charset="0"/>
                </a:rPr>
                <a:t>dream facilitator</a:t>
              </a:r>
            </a:p>
          </p:txBody>
        </p:sp>
      </p:grpSp>
      <p:pic>
        <p:nvPicPr>
          <p:cNvPr id="28675" name="Immagine 16">
            <a:extLst>
              <a:ext uri="{FF2B5EF4-FFF2-40B4-BE49-F238E27FC236}">
                <a16:creationId xmlns:a16="http://schemas.microsoft.com/office/drawing/2014/main" xmlns="" id="{E2D31AB1-3F20-4F31-9E80-9AE366FE42AC}"/>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54954FBA-DA81-4081-B205-C8E31F014B7A}"/>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8677" name="Immagine 18">
            <a:extLst>
              <a:ext uri="{FF2B5EF4-FFF2-40B4-BE49-F238E27FC236}">
                <a16:creationId xmlns:a16="http://schemas.microsoft.com/office/drawing/2014/main" xmlns="" id="{738AF3DE-DD9E-4FE8-9F4C-33459E804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ttangolo 2">
            <a:extLst>
              <a:ext uri="{FF2B5EF4-FFF2-40B4-BE49-F238E27FC236}">
                <a16:creationId xmlns:a16="http://schemas.microsoft.com/office/drawing/2014/main" xmlns="" id="{9322E879-E389-47CB-9C95-5FB98F94002F}"/>
              </a:ext>
            </a:extLst>
          </p:cNvPr>
          <p:cNvSpPr>
            <a:spLocks noChangeArrowheads="1"/>
          </p:cNvSpPr>
          <p:nvPr/>
        </p:nvSpPr>
        <p:spPr bwMode="auto">
          <a:xfrm>
            <a:off x="2119313" y="692151"/>
            <a:ext cx="6424612"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spcAft>
                <a:spcPts val="800"/>
              </a:spcAft>
            </a:pPr>
            <a:r>
              <a:rPr lang="it-IT"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from a theoretical point of view Ullmann roots his statements in the contribution of the physicist </a:t>
            </a:r>
            <a:r>
              <a:rPr lang="it-IT"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David Bohm </a:t>
            </a:r>
          </a:p>
          <a:p>
            <a:pPr algn="just">
              <a:lnSpc>
                <a:spcPct val="107000"/>
              </a:lnSpc>
              <a:spcAft>
                <a:spcPts val="800"/>
              </a:spcAft>
            </a:pPr>
            <a:endParaRPr lang="it-IT"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it-IT"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for Bohm, c</a:t>
            </a:r>
            <a:r>
              <a:rPr lang="en-US" altLang="en-US" sz="2400" dirty="0" err="1">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onsciousness</a:t>
            </a: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 is envisioned as an </a:t>
            </a:r>
            <a:r>
              <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infinite collective stream </a:t>
            </a: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in which the contents of individual consciousness are distinct but not separate explications of </a:t>
            </a:r>
            <a:r>
              <a:rPr lang="en-US" altLang="en-US" sz="2400" dirty="0">
                <a:solidFill>
                  <a:srgbClr val="0000CC"/>
                </a:solidFill>
                <a:latin typeface="Century Gothic" panose="020B0502020202020204" pitchFamily="34" charset="0"/>
                <a:ea typeface="Calibri" panose="020F0502020204030204" pitchFamily="34" charset="0"/>
                <a:cs typeface="Times New Roman" panose="02020603050405020304" pitchFamily="18" charset="0"/>
              </a:rPr>
              <a:t>“</a:t>
            </a:r>
            <a:r>
              <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wider” implicate orders </a:t>
            </a:r>
          </a:p>
        </p:txBody>
      </p:sp>
      <p:pic>
        <p:nvPicPr>
          <p:cNvPr id="28679" name="Immagine 1">
            <a:extLst>
              <a:ext uri="{FF2B5EF4-FFF2-40B4-BE49-F238E27FC236}">
                <a16:creationId xmlns:a16="http://schemas.microsoft.com/office/drawing/2014/main" xmlns="" id="{FB7A467A-C6D5-4329-947D-8A7AA5DDBB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2700" y="11114"/>
            <a:ext cx="17653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xmlns="" id="{84E95A2E-2D02-456C-87C4-BF46C5FA4901}"/>
              </a:ext>
            </a:extLst>
          </p:cNvPr>
          <p:cNvSpPr>
            <a:spLocks noGrp="1" noChangeArrowheads="1"/>
          </p:cNvSpPr>
          <p:nvPr>
            <p:ph type="title"/>
          </p:nvPr>
        </p:nvSpPr>
        <p:spPr/>
        <p:txBody>
          <a:bodyPr/>
          <a:lstStyle/>
          <a:p>
            <a:r>
              <a:rPr lang="en-US" altLang="en-US"/>
              <a:t> </a:t>
            </a:r>
            <a:endParaRPr lang="en-US" altLang="en-US" dirty="0"/>
          </a:p>
        </p:txBody>
      </p:sp>
      <p:pic>
        <p:nvPicPr>
          <p:cNvPr id="320515" name="Picture 2" descr="C:\Documents and Settings\ms\Downloads\Space-Universe-086.jpg">
            <a:extLst>
              <a:ext uri="{FF2B5EF4-FFF2-40B4-BE49-F238E27FC236}">
                <a16:creationId xmlns:a16="http://schemas.microsoft.com/office/drawing/2014/main" xmlns="" id="{FC1C3376-86AE-43B7-89E6-C99CDD5A57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096" r="5949"/>
          <a:stretch>
            <a:fillRect/>
          </a:stretch>
        </p:blipFill>
        <p:spPr>
          <a:xfrm>
            <a:off x="0" y="-683624"/>
            <a:ext cx="12192001"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0516" name="Text Box 4">
            <a:extLst>
              <a:ext uri="{FF2B5EF4-FFF2-40B4-BE49-F238E27FC236}">
                <a16:creationId xmlns:a16="http://schemas.microsoft.com/office/drawing/2014/main" xmlns="" id="{D223993F-DA92-4895-99AD-2E86D833F20A}"/>
              </a:ext>
            </a:extLst>
          </p:cNvPr>
          <p:cNvSpPr txBox="1">
            <a:spLocks noChangeArrowheads="1"/>
          </p:cNvSpPr>
          <p:nvPr/>
        </p:nvSpPr>
        <p:spPr bwMode="auto">
          <a:xfrm>
            <a:off x="4114801" y="0"/>
            <a:ext cx="3910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FFFF"/>
                </a:solidFill>
                <a:effectLst>
                  <a:outerShdw blurRad="38100" dist="38100" dir="2700000" algn="tl">
                    <a:srgbClr val="000000"/>
                  </a:outerShdw>
                </a:effectLst>
                <a:latin typeface="Arial" panose="020B0604020202020204" pitchFamily="34" charset="0"/>
              </a:rPr>
              <a:t>IMPLICATE ORDER</a:t>
            </a:r>
          </a:p>
        </p:txBody>
      </p:sp>
      <p:sp>
        <p:nvSpPr>
          <p:cNvPr id="320517" name="Text Box 5">
            <a:extLst>
              <a:ext uri="{FF2B5EF4-FFF2-40B4-BE49-F238E27FC236}">
                <a16:creationId xmlns:a16="http://schemas.microsoft.com/office/drawing/2014/main" xmlns="" id="{6DA06608-5F6B-42C6-9713-865D9440BAE5}"/>
              </a:ext>
            </a:extLst>
          </p:cNvPr>
          <p:cNvSpPr txBox="1">
            <a:spLocks noChangeArrowheads="1"/>
          </p:cNvSpPr>
          <p:nvPr/>
        </p:nvSpPr>
        <p:spPr bwMode="auto">
          <a:xfrm>
            <a:off x="2667000" y="579438"/>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a:solidFill>
                  <a:srgbClr val="FFFFFF"/>
                </a:solidFill>
                <a:latin typeface="Arial" panose="020B0604020202020204" pitchFamily="34" charset="0"/>
              </a:rPr>
              <a:t> Order of wholeness in which “all that is”</a:t>
            </a:r>
          </a:p>
          <a:p>
            <a:r>
              <a:rPr lang="en-US" altLang="en-US" sz="3200" dirty="0">
                <a:solidFill>
                  <a:srgbClr val="FFFFFF"/>
                </a:solidFill>
                <a:latin typeface="Arial" panose="020B0604020202020204" pitchFamily="34" charset="0"/>
              </a:rPr>
              <a:t>  is interconnected including dreams</a:t>
            </a:r>
          </a:p>
        </p:txBody>
      </p:sp>
      <p:sp>
        <p:nvSpPr>
          <p:cNvPr id="320518" name="Text Box 6">
            <a:extLst>
              <a:ext uri="{FF2B5EF4-FFF2-40B4-BE49-F238E27FC236}">
                <a16:creationId xmlns:a16="http://schemas.microsoft.com/office/drawing/2014/main" xmlns="" id="{A1B66F37-D1EC-415C-9581-321DD15304AE}"/>
              </a:ext>
            </a:extLst>
          </p:cNvPr>
          <p:cNvSpPr txBox="1">
            <a:spLocks noChangeArrowheads="1"/>
          </p:cNvSpPr>
          <p:nvPr/>
        </p:nvSpPr>
        <p:spPr bwMode="auto">
          <a:xfrm>
            <a:off x="3191839" y="4353286"/>
            <a:ext cx="685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a:solidFill>
                  <a:srgbClr val="FFFFFF"/>
                </a:solidFill>
                <a:latin typeface="Arial" panose="020B0604020202020204" pitchFamily="34" charset="0"/>
              </a:rPr>
              <a:t>         </a:t>
            </a:r>
            <a:r>
              <a:rPr lang="en-US" altLang="en-US" sz="3200" dirty="0">
                <a:solidFill>
                  <a:srgbClr val="FFFFFF"/>
                </a:solidFill>
                <a:effectLst>
                  <a:outerShdw blurRad="38100" dist="38100" dir="2700000" algn="tl">
                    <a:srgbClr val="000000"/>
                  </a:outerShdw>
                </a:effectLst>
                <a:latin typeface="Arial" panose="020B0604020202020204" pitchFamily="34" charset="0"/>
              </a:rPr>
              <a:t>EXPLICATE ORDER</a:t>
            </a:r>
          </a:p>
          <a:p>
            <a:r>
              <a:rPr lang="en-US" altLang="en-US" sz="3200" dirty="0">
                <a:solidFill>
                  <a:srgbClr val="FFFFFF"/>
                </a:solidFill>
                <a:latin typeface="Arial" panose="020B0604020202020204" pitchFamily="34" charset="0"/>
              </a:rPr>
              <a:t>       Order in which “all that is”</a:t>
            </a:r>
          </a:p>
          <a:p>
            <a:r>
              <a:rPr lang="en-US" altLang="en-US" sz="3200" dirty="0">
                <a:solidFill>
                  <a:srgbClr val="FFFFFF"/>
                </a:solidFill>
                <a:latin typeface="Arial" panose="020B0604020202020204" pitchFamily="34" charset="0"/>
              </a:rPr>
              <a:t>      unfolds from the Implicate</a:t>
            </a:r>
          </a:p>
        </p:txBody>
      </p:sp>
      <p:sp>
        <p:nvSpPr>
          <p:cNvPr id="320519" name="Text Box 7">
            <a:extLst>
              <a:ext uri="{FF2B5EF4-FFF2-40B4-BE49-F238E27FC236}">
                <a16:creationId xmlns:a16="http://schemas.microsoft.com/office/drawing/2014/main" xmlns="" id="{D1187BEE-D9F1-4FCF-A208-F194D62F7C60}"/>
              </a:ext>
            </a:extLst>
          </p:cNvPr>
          <p:cNvSpPr txBox="1">
            <a:spLocks noChangeArrowheads="1"/>
          </p:cNvSpPr>
          <p:nvPr/>
        </p:nvSpPr>
        <p:spPr bwMode="auto">
          <a:xfrm>
            <a:off x="3924728" y="2231836"/>
            <a:ext cx="579462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chemeClr val="bg1"/>
                </a:solidFill>
                <a:latin typeface="Arial" panose="020B0604020202020204" pitchFamily="34" charset="0"/>
              </a:rPr>
              <a:t>      </a:t>
            </a:r>
            <a:r>
              <a:rPr lang="en-US" altLang="en-US" sz="2000" dirty="0">
                <a:solidFill>
                  <a:schemeClr val="bg1"/>
                </a:solidFill>
                <a:latin typeface="Arial" panose="020B0604020202020204" pitchFamily="34" charset="0"/>
              </a:rPr>
              <a:t>Dreaming consciousness </a:t>
            </a:r>
          </a:p>
          <a:p>
            <a:r>
              <a:rPr lang="en-US" altLang="en-US" sz="2000" dirty="0">
                <a:solidFill>
                  <a:schemeClr val="bg1"/>
                </a:solidFill>
                <a:latin typeface="Arial" panose="020B0604020202020204" pitchFamily="34" charset="0"/>
              </a:rPr>
              <a:t>     functions as a relay station </a:t>
            </a:r>
          </a:p>
          <a:p>
            <a:r>
              <a:rPr lang="en-US" altLang="en-US" sz="2000" dirty="0">
                <a:solidFill>
                  <a:schemeClr val="bg1"/>
                </a:solidFill>
                <a:latin typeface="Arial" panose="020B0604020202020204" pitchFamily="34" charset="0"/>
              </a:rPr>
              <a:t>    receiving input from both orders</a:t>
            </a:r>
          </a:p>
          <a:p>
            <a:r>
              <a:rPr lang="en-US" altLang="en-US" sz="2000" dirty="0">
                <a:solidFill>
                  <a:schemeClr val="bg1"/>
                </a:solidFill>
                <a:latin typeface="Arial" panose="020B0604020202020204" pitchFamily="34" charset="0"/>
              </a:rPr>
              <a:t>    guiding us toward wholeness.</a:t>
            </a:r>
            <a:br>
              <a:rPr lang="en-US" altLang="en-US" sz="2000" dirty="0">
                <a:solidFill>
                  <a:schemeClr val="bg1"/>
                </a:solidFill>
                <a:latin typeface="Arial" panose="020B0604020202020204" pitchFamily="34" charset="0"/>
              </a:rPr>
            </a:br>
            <a:r>
              <a:rPr lang="en-US" altLang="en-US" sz="2400" dirty="0">
                <a:solidFill>
                  <a:schemeClr val="bg1"/>
                </a:solidFill>
                <a:latin typeface="Arial" panose="020B0604020202020204" pitchFamily="34" charset="0"/>
              </a:rPr>
              <a:t>. </a:t>
            </a:r>
            <a:endParaRPr lang="en-US" altLang="en-US" sz="2400" dirty="0">
              <a:solidFill>
                <a:srgbClr val="FFFFFF"/>
              </a:solidFill>
              <a:effectLst>
                <a:outerShdw blurRad="38100" dist="38100" dir="2700000" algn="tl">
                  <a:srgbClr val="000000"/>
                </a:outerShdw>
              </a:effectLst>
              <a:latin typeface="Arial" panose="020B0604020202020204" pitchFamily="34" charset="0"/>
            </a:endParaRPr>
          </a:p>
          <a:p>
            <a:r>
              <a:rPr lang="en-US" altLang="en-US" sz="3600" dirty="0">
                <a:solidFill>
                  <a:srgbClr val="FFFFFF"/>
                </a:solidFill>
                <a:latin typeface="Arial" panose="020B0604020202020204" pitchFamily="34" charset="0"/>
              </a:rPr>
              <a:t>                        </a:t>
            </a:r>
          </a:p>
          <a:p>
            <a:endParaRPr lang="en-US" altLang="en-US" sz="3600" dirty="0">
              <a:solidFill>
                <a:srgbClr val="FFFFFF"/>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po 10">
            <a:extLst>
              <a:ext uri="{FF2B5EF4-FFF2-40B4-BE49-F238E27FC236}">
                <a16:creationId xmlns:a16="http://schemas.microsoft.com/office/drawing/2014/main" xmlns="" id="{6939276E-2EE6-4D40-94B6-641DE5754BB4}"/>
              </a:ext>
            </a:extLst>
          </p:cNvPr>
          <p:cNvGrpSpPr>
            <a:grpSpLocks/>
          </p:cNvGrpSpPr>
          <p:nvPr/>
        </p:nvGrpSpPr>
        <p:grpSpPr bwMode="auto">
          <a:xfrm>
            <a:off x="1524000" y="5872164"/>
            <a:ext cx="9144000" cy="1000125"/>
            <a:chOff x="0" y="5857875"/>
            <a:chExt cx="9143968" cy="1000125"/>
          </a:xfrm>
        </p:grpSpPr>
        <p:sp>
          <p:nvSpPr>
            <p:cNvPr id="24583" name="Rectangle 8">
              <a:extLst>
                <a:ext uri="{FF2B5EF4-FFF2-40B4-BE49-F238E27FC236}">
                  <a16:creationId xmlns:a16="http://schemas.microsoft.com/office/drawing/2014/main" xmlns="" id="{025C0219-6086-47EC-BE9E-EDB000EF0D3D}"/>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24584" name="Text Box 4">
              <a:extLst>
                <a:ext uri="{FF2B5EF4-FFF2-40B4-BE49-F238E27FC236}">
                  <a16:creationId xmlns:a16="http://schemas.microsoft.com/office/drawing/2014/main" xmlns="" id="{1052E345-A6D1-4DDD-8E66-21A3D76CF956}"/>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24585" name="Text Box 4">
              <a:extLst>
                <a:ext uri="{FF2B5EF4-FFF2-40B4-BE49-F238E27FC236}">
                  <a16:creationId xmlns:a16="http://schemas.microsoft.com/office/drawing/2014/main" xmlns="" id="{1A811A0C-F465-4E9A-ACAE-F465E9D2ADA6}"/>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a:solidFill>
                    <a:srgbClr val="002060"/>
                  </a:solidFill>
                  <a:latin typeface="Century Gothic" panose="020B0502020202020204" pitchFamily="34" charset="0"/>
                </a:rPr>
                <a:t>dream facilitator</a:t>
              </a:r>
            </a:p>
          </p:txBody>
        </p:sp>
      </p:grpSp>
      <p:pic>
        <p:nvPicPr>
          <p:cNvPr id="24579" name="Immagine 16">
            <a:extLst>
              <a:ext uri="{FF2B5EF4-FFF2-40B4-BE49-F238E27FC236}">
                <a16:creationId xmlns:a16="http://schemas.microsoft.com/office/drawing/2014/main" xmlns="" id="{5FFD0A6C-8E13-437F-BB68-08E9BBED0077}"/>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D31E54A4-D2DA-43E5-BF13-80A9730423F4}"/>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4581" name="Immagine 18">
            <a:extLst>
              <a:ext uri="{FF2B5EF4-FFF2-40B4-BE49-F238E27FC236}">
                <a16:creationId xmlns:a16="http://schemas.microsoft.com/office/drawing/2014/main" xmlns="" id="{75506391-614B-4664-BFFC-F8ABFFE491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ttangolo 1">
            <a:extLst>
              <a:ext uri="{FF2B5EF4-FFF2-40B4-BE49-F238E27FC236}">
                <a16:creationId xmlns:a16="http://schemas.microsoft.com/office/drawing/2014/main" xmlns="" id="{5085CF0B-D882-4610-914B-661988F5E119}"/>
              </a:ext>
            </a:extLst>
          </p:cNvPr>
          <p:cNvSpPr>
            <a:spLocks noChangeArrowheads="1"/>
          </p:cNvSpPr>
          <p:nvPr/>
        </p:nvSpPr>
        <p:spPr bwMode="auto">
          <a:xfrm>
            <a:off x="2322514" y="219075"/>
            <a:ext cx="8237537" cy="50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spcAft>
                <a:spcPts val="800"/>
              </a:spcAft>
            </a:pP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reality “explicates” and “implicates” itself in an endless “</a:t>
            </a:r>
            <a:r>
              <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holomovement</a:t>
            </a: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 – the movement of the whole</a:t>
            </a:r>
          </a:p>
          <a:p>
            <a:pPr algn="just">
              <a:lnSpc>
                <a:spcPct val="107000"/>
              </a:lnSpc>
              <a:spcAft>
                <a:spcPts val="800"/>
              </a:spcAft>
            </a:pP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altLang="en-US" sz="24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consequently, all conceptions considering individual vs. collective, psychological vs. “material”</a:t>
            </a:r>
          </a:p>
          <a:p>
            <a:pPr algn="just">
              <a:lnSpc>
                <a:spcPct val="107000"/>
              </a:lnSpc>
              <a:spcAft>
                <a:spcPts val="800"/>
              </a:spcAft>
            </a:pPr>
            <a:endPar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past, present and future as ultimately separated one from the other</a:t>
            </a:r>
          </a:p>
          <a:p>
            <a:pPr algn="just">
              <a:lnSpc>
                <a:spcPct val="107000"/>
              </a:lnSpc>
              <a:spcAft>
                <a:spcPts val="800"/>
              </a:spcAft>
            </a:pPr>
            <a:endPar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are no longer accepted </a:t>
            </a:r>
            <a:endParaRPr lang="it-IT" altLang="en-US" sz="24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nfinity loop">
            <a:extLst>
              <a:ext uri="{FF2B5EF4-FFF2-40B4-BE49-F238E27FC236}">
                <a16:creationId xmlns:a16="http://schemas.microsoft.com/office/drawing/2014/main" xmlns="" id="{1CC16F62-4489-48ED-8A9B-8E743F7A6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64" y="1188399"/>
            <a:ext cx="12039600" cy="41118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15700469-0427-4361-8A77-2B486C3B5F56}"/>
              </a:ext>
            </a:extLst>
          </p:cNvPr>
          <p:cNvSpPr/>
          <p:nvPr/>
        </p:nvSpPr>
        <p:spPr>
          <a:xfrm>
            <a:off x="3339102" y="2910226"/>
            <a:ext cx="6763260" cy="584775"/>
          </a:xfrm>
          <a:prstGeom prst="rect">
            <a:avLst/>
          </a:prstGeom>
        </p:spPr>
        <p:txBody>
          <a:bodyPr wrap="square">
            <a:spAutoFit/>
          </a:bodyPr>
          <a:lstStyle/>
          <a:p>
            <a:r>
              <a:rPr lang="en-US" altLang="en-US" sz="3200" b="1" dirty="0">
                <a:solidFill>
                  <a:srgbClr val="F6F000"/>
                </a:solidFill>
                <a:latin typeface="Arial" panose="020B0604020202020204" pitchFamily="34" charset="0"/>
              </a:rPr>
              <a:t>Mind-Matter        Interaction</a:t>
            </a:r>
          </a:p>
        </p:txBody>
      </p:sp>
      <p:sp>
        <p:nvSpPr>
          <p:cNvPr id="6" name="Rectangle 5">
            <a:extLst>
              <a:ext uri="{FF2B5EF4-FFF2-40B4-BE49-F238E27FC236}">
                <a16:creationId xmlns:a16="http://schemas.microsoft.com/office/drawing/2014/main" xmlns="" id="{2CF47004-88C1-46AE-A7E9-5F330277D9D6}"/>
              </a:ext>
            </a:extLst>
          </p:cNvPr>
          <p:cNvSpPr/>
          <p:nvPr/>
        </p:nvSpPr>
        <p:spPr>
          <a:xfrm>
            <a:off x="5971607" y="3244334"/>
            <a:ext cx="248786" cy="369332"/>
          </a:xfrm>
          <a:prstGeom prst="rect">
            <a:avLst/>
          </a:prstGeom>
        </p:spPr>
        <p:txBody>
          <a:bodyPr wrap="none">
            <a:spAutoFit/>
          </a:bodyPr>
          <a:lstStyle/>
          <a:p>
            <a:r>
              <a:rPr lang="en-US" altLang="en-US" dirty="0">
                <a:solidFill>
                  <a:srgbClr val="CCCCFF"/>
                </a:solidFill>
                <a:latin typeface="Arial" panose="020B0604020202020204" pitchFamily="34" charset="0"/>
              </a:rPr>
              <a:t> </a:t>
            </a:r>
            <a:endParaRPr lang="en-US" dirty="0"/>
          </a:p>
        </p:txBody>
      </p:sp>
      <p:sp>
        <p:nvSpPr>
          <p:cNvPr id="7" name="Rectangle 6">
            <a:extLst>
              <a:ext uri="{FF2B5EF4-FFF2-40B4-BE49-F238E27FC236}">
                <a16:creationId xmlns:a16="http://schemas.microsoft.com/office/drawing/2014/main" xmlns="" id="{DA84311F-1E89-4BD0-8736-D2180EBEBF30}"/>
              </a:ext>
            </a:extLst>
          </p:cNvPr>
          <p:cNvSpPr/>
          <p:nvPr/>
        </p:nvSpPr>
        <p:spPr>
          <a:xfrm>
            <a:off x="5971607" y="3244334"/>
            <a:ext cx="248786" cy="369332"/>
          </a:xfrm>
          <a:prstGeom prst="rect">
            <a:avLst/>
          </a:prstGeom>
        </p:spPr>
        <p:txBody>
          <a:bodyPr wrap="none">
            <a:spAutoFit/>
          </a:bodyPr>
          <a:lstStyle/>
          <a:p>
            <a:r>
              <a:rPr lang="en-US" altLang="en-US" dirty="0">
                <a:solidFill>
                  <a:srgbClr val="CCCCFF"/>
                </a:solidFill>
                <a:latin typeface="Arial" panose="020B0604020202020204" pitchFamily="34" charset="0"/>
              </a:rPr>
              <a:t> </a:t>
            </a:r>
            <a:endParaRPr lang="en-US" dirty="0"/>
          </a:p>
        </p:txBody>
      </p:sp>
      <p:sp>
        <p:nvSpPr>
          <p:cNvPr id="8" name="TextBox 7">
            <a:extLst>
              <a:ext uri="{FF2B5EF4-FFF2-40B4-BE49-F238E27FC236}">
                <a16:creationId xmlns:a16="http://schemas.microsoft.com/office/drawing/2014/main" xmlns="" id="{09B94FC8-F471-4BB8-8171-66595D1D7D57}"/>
              </a:ext>
            </a:extLst>
          </p:cNvPr>
          <p:cNvSpPr txBox="1"/>
          <p:nvPr/>
        </p:nvSpPr>
        <p:spPr>
          <a:xfrm>
            <a:off x="2497873" y="1693122"/>
            <a:ext cx="1827686" cy="523220"/>
          </a:xfrm>
          <a:prstGeom prst="rect">
            <a:avLst/>
          </a:prstGeom>
          <a:noFill/>
          <a:effectLst>
            <a:outerShdw blurRad="50800" dist="50800" dir="5400000" algn="ctr" rotWithShape="0">
              <a:schemeClr val="accent4"/>
            </a:outerShdw>
          </a:effectLst>
        </p:spPr>
        <p:txBody>
          <a:bodyPr wrap="square" rtlCol="0">
            <a:spAutoFit/>
          </a:bodyPr>
          <a:lstStyle/>
          <a:p>
            <a:r>
              <a:rPr lang="en-US" sz="2800" dirty="0">
                <a:solidFill>
                  <a:srgbClr val="FFFF00"/>
                </a:solidFill>
              </a:rPr>
              <a:t>COSMIC</a:t>
            </a:r>
          </a:p>
        </p:txBody>
      </p:sp>
      <p:sp>
        <p:nvSpPr>
          <p:cNvPr id="9" name="TextBox 8">
            <a:extLst>
              <a:ext uri="{FF2B5EF4-FFF2-40B4-BE49-F238E27FC236}">
                <a16:creationId xmlns:a16="http://schemas.microsoft.com/office/drawing/2014/main" xmlns="" id="{8E9CC552-0478-4EA7-B806-F9BCFE59CD0F}"/>
              </a:ext>
            </a:extLst>
          </p:cNvPr>
          <p:cNvSpPr txBox="1"/>
          <p:nvPr/>
        </p:nvSpPr>
        <p:spPr>
          <a:xfrm>
            <a:off x="8196146" y="4739268"/>
            <a:ext cx="3345366" cy="369332"/>
          </a:xfrm>
          <a:prstGeom prst="rect">
            <a:avLst/>
          </a:prstGeom>
          <a:noFill/>
        </p:spPr>
        <p:txBody>
          <a:bodyPr wrap="square" rtlCol="0">
            <a:spAutoFit/>
          </a:bodyPr>
          <a:lstStyle/>
          <a:p>
            <a:r>
              <a:rPr lang="en-US" dirty="0"/>
              <a:t>BIOLOGIC</a:t>
            </a:r>
          </a:p>
        </p:txBody>
      </p:sp>
      <p:sp>
        <p:nvSpPr>
          <p:cNvPr id="10" name="TextBox 9">
            <a:extLst>
              <a:ext uri="{FF2B5EF4-FFF2-40B4-BE49-F238E27FC236}">
                <a16:creationId xmlns:a16="http://schemas.microsoft.com/office/drawing/2014/main" xmlns="" id="{A68CCA2A-BD2B-4292-8612-C0EC38D63FAF}"/>
              </a:ext>
            </a:extLst>
          </p:cNvPr>
          <p:cNvSpPr txBox="1"/>
          <p:nvPr/>
        </p:nvSpPr>
        <p:spPr>
          <a:xfrm>
            <a:off x="8368347" y="4450495"/>
            <a:ext cx="1957684" cy="523220"/>
          </a:xfrm>
          <a:prstGeom prst="rect">
            <a:avLst/>
          </a:prstGeom>
          <a:noFill/>
          <a:effectLst>
            <a:outerShdw blurRad="50800" dist="50800" dir="5400000" algn="ctr" rotWithShape="0">
              <a:srgbClr val="FFC000"/>
            </a:outerShdw>
          </a:effectLst>
        </p:spPr>
        <p:txBody>
          <a:bodyPr wrap="square" rtlCol="0">
            <a:spAutoFit/>
          </a:bodyPr>
          <a:lstStyle/>
          <a:p>
            <a:r>
              <a:rPr lang="en-US" sz="2800" dirty="0">
                <a:solidFill>
                  <a:srgbClr val="FFFF00"/>
                </a:solidFill>
              </a:rPr>
              <a:t>BIOLOGIC</a:t>
            </a:r>
          </a:p>
        </p:txBody>
      </p:sp>
      <p:sp>
        <p:nvSpPr>
          <p:cNvPr id="11" name="TextBox 10">
            <a:extLst>
              <a:ext uri="{FF2B5EF4-FFF2-40B4-BE49-F238E27FC236}">
                <a16:creationId xmlns:a16="http://schemas.microsoft.com/office/drawing/2014/main" xmlns="" id="{46D5A039-4AE9-41D4-8C47-D30E5ED61C83}"/>
              </a:ext>
            </a:extLst>
          </p:cNvPr>
          <p:cNvSpPr txBox="1"/>
          <p:nvPr/>
        </p:nvSpPr>
        <p:spPr>
          <a:xfrm>
            <a:off x="3086100" y="89295"/>
            <a:ext cx="5816677" cy="1015663"/>
          </a:xfrm>
          <a:prstGeom prst="rect">
            <a:avLst/>
          </a:prstGeom>
          <a:noFill/>
        </p:spPr>
        <p:txBody>
          <a:bodyPr wrap="square" rtlCol="0">
            <a:spAutoFit/>
          </a:bodyPr>
          <a:lstStyle/>
          <a:p>
            <a:r>
              <a:rPr lang="en-US" sz="6000" dirty="0">
                <a:solidFill>
                  <a:srgbClr val="FF6D09"/>
                </a:solidFill>
              </a:rPr>
              <a:t>HOLOMOVEMENT</a:t>
            </a:r>
            <a:r>
              <a:rPr lang="en-US" sz="6000" dirty="0">
                <a:solidFill>
                  <a:srgbClr val="FFFF00"/>
                </a:solidFill>
              </a:rPr>
              <a:t> </a:t>
            </a:r>
          </a:p>
        </p:txBody>
      </p:sp>
      <p:sp>
        <p:nvSpPr>
          <p:cNvPr id="12" name="TextBox 11">
            <a:extLst>
              <a:ext uri="{FF2B5EF4-FFF2-40B4-BE49-F238E27FC236}">
                <a16:creationId xmlns:a16="http://schemas.microsoft.com/office/drawing/2014/main" xmlns="" id="{AA6CD4A5-3080-4167-8CEB-0B0AAE41E62F}"/>
              </a:ext>
            </a:extLst>
          </p:cNvPr>
          <p:cNvSpPr txBox="1"/>
          <p:nvPr/>
        </p:nvSpPr>
        <p:spPr>
          <a:xfrm>
            <a:off x="4174236" y="5634377"/>
            <a:ext cx="3130110" cy="1015663"/>
          </a:xfrm>
          <a:prstGeom prst="rect">
            <a:avLst/>
          </a:prstGeom>
          <a:noFill/>
        </p:spPr>
        <p:txBody>
          <a:bodyPr wrap="square" rtlCol="0">
            <a:spAutoFit/>
          </a:bodyPr>
          <a:lstStyle/>
          <a:p>
            <a:pPr algn="r"/>
            <a:r>
              <a:rPr lang="en-US" sz="5400" dirty="0">
                <a:solidFill>
                  <a:srgbClr val="FFFF00"/>
                </a:solidFill>
              </a:rPr>
              <a:t> </a:t>
            </a:r>
            <a:r>
              <a:rPr lang="en-US" sz="6000" dirty="0">
                <a:solidFill>
                  <a:srgbClr val="FF6D09"/>
                </a:solidFill>
              </a:rPr>
              <a:t>INFINITY</a:t>
            </a:r>
          </a:p>
        </p:txBody>
      </p:sp>
    </p:spTree>
    <p:extLst>
      <p:ext uri="{BB962C8B-B14F-4D97-AF65-F5344CB8AC3E}">
        <p14:creationId xmlns:p14="http://schemas.microsoft.com/office/powerpoint/2010/main" val="477769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po 10">
            <a:extLst>
              <a:ext uri="{FF2B5EF4-FFF2-40B4-BE49-F238E27FC236}">
                <a16:creationId xmlns:a16="http://schemas.microsoft.com/office/drawing/2014/main" xmlns="" id="{BC932334-398D-460E-B9F5-A1D415F04D0B}"/>
              </a:ext>
            </a:extLst>
          </p:cNvPr>
          <p:cNvGrpSpPr>
            <a:grpSpLocks/>
          </p:cNvGrpSpPr>
          <p:nvPr/>
        </p:nvGrpSpPr>
        <p:grpSpPr bwMode="auto">
          <a:xfrm>
            <a:off x="1524000" y="5872164"/>
            <a:ext cx="9144000" cy="1000125"/>
            <a:chOff x="0" y="5857875"/>
            <a:chExt cx="9143968" cy="1000125"/>
          </a:xfrm>
        </p:grpSpPr>
        <p:sp>
          <p:nvSpPr>
            <p:cNvPr id="26632" name="Rectangle 8">
              <a:extLst>
                <a:ext uri="{FF2B5EF4-FFF2-40B4-BE49-F238E27FC236}">
                  <a16:creationId xmlns:a16="http://schemas.microsoft.com/office/drawing/2014/main" xmlns="" id="{04D1E42D-63A5-4827-B942-C17CCDC28167}"/>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26633" name="Text Box 4">
              <a:extLst>
                <a:ext uri="{FF2B5EF4-FFF2-40B4-BE49-F238E27FC236}">
                  <a16:creationId xmlns:a16="http://schemas.microsoft.com/office/drawing/2014/main" xmlns="" id="{AF317732-E513-4CC0-95BF-3B5A52D300A4}"/>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26634" name="Text Box 4">
              <a:extLst>
                <a:ext uri="{FF2B5EF4-FFF2-40B4-BE49-F238E27FC236}">
                  <a16:creationId xmlns:a16="http://schemas.microsoft.com/office/drawing/2014/main" xmlns="" id="{97D512FC-D0B8-417C-9996-C7FA3362DACC}"/>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dirty="0">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dirty="0">
                  <a:solidFill>
                    <a:srgbClr val="002060"/>
                  </a:solidFill>
                  <a:latin typeface="Century Gothic" panose="020B0502020202020204" pitchFamily="34" charset="0"/>
                </a:rPr>
                <a:t>dream facilitator</a:t>
              </a:r>
            </a:p>
          </p:txBody>
        </p:sp>
      </p:grpSp>
      <p:pic>
        <p:nvPicPr>
          <p:cNvPr id="26627" name="Immagine 16">
            <a:extLst>
              <a:ext uri="{FF2B5EF4-FFF2-40B4-BE49-F238E27FC236}">
                <a16:creationId xmlns:a16="http://schemas.microsoft.com/office/drawing/2014/main" xmlns="" id="{3EE94702-4469-483E-84B4-E18BED4CA188}"/>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D408E8FB-9198-4D8F-A987-74A9C2773D62}"/>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6629" name="Immagine 18">
            <a:extLst>
              <a:ext uri="{FF2B5EF4-FFF2-40B4-BE49-F238E27FC236}">
                <a16:creationId xmlns:a16="http://schemas.microsoft.com/office/drawing/2014/main" xmlns="" id="{C59A69C0-9B6E-4282-B603-E0A7495C2C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asellaDiTesto 2">
            <a:extLst>
              <a:ext uri="{FF2B5EF4-FFF2-40B4-BE49-F238E27FC236}">
                <a16:creationId xmlns:a16="http://schemas.microsoft.com/office/drawing/2014/main" xmlns="" id="{620852B5-ECE1-4692-99CB-8F9AE63B44EE}"/>
              </a:ext>
            </a:extLst>
          </p:cNvPr>
          <p:cNvSpPr txBox="1">
            <a:spLocks noChangeArrowheads="1"/>
          </p:cNvSpPr>
          <p:nvPr/>
        </p:nvSpPr>
        <p:spPr bwMode="auto">
          <a:xfrm>
            <a:off x="1935163" y="481013"/>
            <a:ext cx="8553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a:solidFill>
                  <a:schemeClr val="accent1"/>
                </a:solidFill>
                <a:latin typeface="Century Gothic" panose="020B0502020202020204" pitchFamily="34" charset="0"/>
              </a:rPr>
              <a:t>consistent with this, Ullman’s view of dreams and dreaming is transpersonal</a:t>
            </a:r>
          </a:p>
        </p:txBody>
      </p:sp>
      <p:sp>
        <p:nvSpPr>
          <p:cNvPr id="26631" name="Rettangolo 3">
            <a:extLst>
              <a:ext uri="{FF2B5EF4-FFF2-40B4-BE49-F238E27FC236}">
                <a16:creationId xmlns:a16="http://schemas.microsoft.com/office/drawing/2014/main" xmlns="" id="{6F765C06-56D7-4C9D-ABF9-8E05B0FDFD3D}"/>
              </a:ext>
            </a:extLst>
          </p:cNvPr>
          <p:cNvSpPr>
            <a:spLocks noChangeArrowheads="1"/>
          </p:cNvSpPr>
          <p:nvPr/>
        </p:nvSpPr>
        <p:spPr bwMode="auto">
          <a:xfrm>
            <a:off x="5401019" y="1553131"/>
            <a:ext cx="4572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chemeClr val="accent1"/>
                </a:solidFill>
                <a:latin typeface="Century Gothic" panose="020B0502020202020204" pitchFamily="34" charset="0"/>
                <a:cs typeface="Times New Roman" panose="02020603050405020304" pitchFamily="18" charset="0"/>
              </a:rPr>
              <a:t>“dream work moves us into a </a:t>
            </a:r>
            <a:r>
              <a:rPr lang="en-US" altLang="en-US" sz="2400" b="1" dirty="0">
                <a:solidFill>
                  <a:schemeClr val="accent1"/>
                </a:solidFill>
                <a:latin typeface="Century Gothic" panose="020B0502020202020204" pitchFamily="34" charset="0"/>
                <a:cs typeface="Times New Roman" panose="02020603050405020304" pitchFamily="18" charset="0"/>
              </a:rPr>
              <a:t>transpersonal</a:t>
            </a:r>
            <a:r>
              <a:rPr lang="en-US" altLang="en-US" sz="2400" dirty="0">
                <a:solidFill>
                  <a:schemeClr val="accent1"/>
                </a:solidFill>
                <a:latin typeface="Century Gothic" panose="020B0502020202020204" pitchFamily="34" charset="0"/>
                <a:cs typeface="Times New Roman" panose="02020603050405020304" pitchFamily="18" charset="0"/>
              </a:rPr>
              <a:t> domain by drawing attention to the way we are living out our membership in a single species</a:t>
            </a:r>
            <a:r>
              <a:rPr lang="en-US" altLang="en-US" sz="2400" dirty="0">
                <a:solidFill>
                  <a:schemeClr val="accent1"/>
                </a:solidFill>
                <a:latin typeface="Times New Roman" panose="02020603050405020304" pitchFamily="18" charset="0"/>
                <a:cs typeface="Times New Roman" panose="02020603050405020304" pitchFamily="18" charset="0"/>
              </a:rPr>
              <a:t>”</a:t>
            </a:r>
          </a:p>
          <a:p>
            <a:pPr eaLnBrk="1" hangingPunct="1"/>
            <a:endParaRPr lang="en-US" altLang="en-US" sz="2400" dirty="0">
              <a:solidFill>
                <a:schemeClr val="accent1"/>
              </a:solidFill>
              <a:latin typeface="Century Gothic" panose="020B0502020202020204" pitchFamily="34" charset="0"/>
              <a:cs typeface="Times New Roman" panose="02020603050405020304" pitchFamily="18" charset="0"/>
            </a:endParaRPr>
          </a:p>
          <a:p>
            <a:pPr eaLnBrk="1" hangingPunct="1"/>
            <a:r>
              <a:rPr lang="en-US" altLang="en-US" sz="2400" dirty="0">
                <a:solidFill>
                  <a:schemeClr val="accent1"/>
                </a:solidFill>
                <a:latin typeface="Century Gothic" panose="020B0502020202020204" pitchFamily="34" charset="0"/>
                <a:cs typeface="Times New Roman" panose="02020603050405020304" pitchFamily="18" charset="0"/>
              </a:rPr>
              <a:t>“in our dreams we struggle against </a:t>
            </a:r>
            <a:r>
              <a:rPr lang="en-US" altLang="en-US" sz="2400" b="1" dirty="0">
                <a:solidFill>
                  <a:schemeClr val="accent1"/>
                </a:solidFill>
                <a:latin typeface="Century Gothic" panose="020B0502020202020204" pitchFamily="34" charset="0"/>
                <a:cs typeface="Times New Roman" panose="02020603050405020304" pitchFamily="18" charset="0"/>
              </a:rPr>
              <a:t>fragmentation and move toward wholeness</a:t>
            </a:r>
            <a:r>
              <a:rPr lang="en-US" altLang="en-US" sz="2400" dirty="0">
                <a:solidFill>
                  <a:schemeClr val="accent1"/>
                </a:solidFill>
                <a:latin typeface="Century Gothic" panose="020B0502020202020204" pitchFamily="34" charset="0"/>
                <a:cs typeface="Times New Roman" panose="02020603050405020304" pitchFamily="18" charset="0"/>
              </a:rPr>
              <a:t>” </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it-IT" altLang="en-US" dirty="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8D91C46-7203-4E2D-AF9D-AA91A14B6336}"/>
              </a:ext>
            </a:extLst>
          </p:cNvPr>
          <p:cNvSpPr txBox="1"/>
          <p:nvPr/>
        </p:nvSpPr>
        <p:spPr>
          <a:xfrm>
            <a:off x="326644" y="82194"/>
            <a:ext cx="11957824" cy="2677656"/>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chemeClr val="tx1">
                    <a:lumMod val="50000"/>
                    <a:lumOff val="50000"/>
                  </a:schemeClr>
                </a:solidFill>
              </a:rPr>
              <a:t>TRANSPERSONAL DOMAIN</a:t>
            </a:r>
          </a:p>
          <a:p>
            <a:pPr algn="ctr"/>
            <a:r>
              <a:rPr lang="en-US" altLang="en-US" sz="3600" b="1" dirty="0">
                <a:solidFill>
                  <a:schemeClr val="tx1">
                    <a:lumMod val="50000"/>
                    <a:lumOff val="50000"/>
                  </a:schemeClr>
                </a:solidFill>
              </a:rPr>
              <a:t>THE COLLECTIVE UNCONSCIOUS </a:t>
            </a:r>
          </a:p>
          <a:p>
            <a:pPr algn="ctr"/>
            <a:endParaRPr lang="en-US" altLang="en-US" sz="3200" dirty="0">
              <a:solidFill>
                <a:srgbClr val="767676"/>
              </a:solidFill>
            </a:endParaRPr>
          </a:p>
          <a:p>
            <a:pPr algn="ctr"/>
            <a:r>
              <a:rPr lang="en-US" altLang="en-US" sz="3200" dirty="0">
                <a:solidFill>
                  <a:srgbClr val="767676"/>
                </a:solidFill>
              </a:rPr>
              <a:t>In Science and Spirit </a:t>
            </a:r>
          </a:p>
          <a:p>
            <a:pPr algn="ctr"/>
            <a:r>
              <a:rPr lang="en-US" altLang="en-US" sz="3200" dirty="0">
                <a:solidFill>
                  <a:srgbClr val="767676"/>
                </a:solidFill>
              </a:rPr>
              <a:t>in Life and in Death</a:t>
            </a:r>
          </a:p>
        </p:txBody>
      </p:sp>
      <p:sp>
        <p:nvSpPr>
          <p:cNvPr id="6" name="TextBox 5">
            <a:extLst>
              <a:ext uri="{FF2B5EF4-FFF2-40B4-BE49-F238E27FC236}">
                <a16:creationId xmlns:a16="http://schemas.microsoft.com/office/drawing/2014/main" xmlns="" id="{4982FEB1-37B0-4A45-8156-08ABCF22C932}"/>
              </a:ext>
            </a:extLst>
          </p:cNvPr>
          <p:cNvSpPr txBox="1"/>
          <p:nvPr/>
        </p:nvSpPr>
        <p:spPr>
          <a:xfrm>
            <a:off x="2209800" y="2895601"/>
            <a:ext cx="8039100" cy="954107"/>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3200" dirty="0">
                <a:solidFill>
                  <a:srgbClr val="767676"/>
                </a:solidFill>
              </a:rPr>
              <a:t>  Steno	  Ptolemy	     Galen	      Curie</a:t>
            </a:r>
          </a:p>
          <a:p>
            <a:pPr algn="just"/>
            <a:r>
              <a:rPr lang="en-US" altLang="en-US" sz="2400" dirty="0">
                <a:solidFill>
                  <a:srgbClr val="767676"/>
                </a:solidFill>
              </a:rPr>
              <a:t>  Geology	  Astronomy	       Optics	        Chemistry</a:t>
            </a:r>
          </a:p>
        </p:txBody>
      </p:sp>
      <p:pic>
        <p:nvPicPr>
          <p:cNvPr id="272388" name="Picture 4" descr="mentors">
            <a:extLst>
              <a:ext uri="{FF2B5EF4-FFF2-40B4-BE49-F238E27FC236}">
                <a16:creationId xmlns:a16="http://schemas.microsoft.com/office/drawing/2014/main" xmlns="" id="{9E71A935-AF7D-4A4A-B739-2082DA02232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3886200"/>
            <a:ext cx="81534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19904"/>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xmlns="" id="{FDE715E0-FCA1-418A-8680-5EF737784D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6" y="1"/>
            <a:ext cx="280987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magine 3">
            <a:extLst>
              <a:ext uri="{FF2B5EF4-FFF2-40B4-BE49-F238E27FC236}">
                <a16:creationId xmlns:a16="http://schemas.microsoft.com/office/drawing/2014/main" xmlns="" id="{D362480E-6F90-48DA-ABD6-1D51F9C294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asellaDiTesto 9">
            <a:extLst>
              <a:ext uri="{FF2B5EF4-FFF2-40B4-BE49-F238E27FC236}">
                <a16:creationId xmlns:a16="http://schemas.microsoft.com/office/drawing/2014/main" xmlns="" id="{91168D97-E59C-4B77-961B-C121384C4DFE}"/>
              </a:ext>
            </a:extLst>
          </p:cNvPr>
          <p:cNvSpPr txBox="1">
            <a:spLocks noChangeArrowheads="1"/>
          </p:cNvSpPr>
          <p:nvPr/>
        </p:nvSpPr>
        <p:spPr bwMode="auto">
          <a:xfrm>
            <a:off x="1167106" y="0"/>
            <a:ext cx="908208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r>
              <a:rPr lang="en-US" altLang="it-IT" sz="5400" b="1" dirty="0">
                <a:solidFill>
                  <a:schemeClr val="accent1"/>
                </a:solidFill>
                <a:latin typeface="Century Gothic" panose="020B0502020202020204" pitchFamily="34" charset="0"/>
              </a:rPr>
              <a:t>Confronting</a:t>
            </a:r>
          </a:p>
          <a:p>
            <a:pPr eaLnBrk="1" hangingPunct="1">
              <a:spcBef>
                <a:spcPct val="0"/>
              </a:spcBef>
              <a:buClrTx/>
              <a:buFontTx/>
              <a:buNone/>
            </a:pPr>
            <a:r>
              <a:rPr lang="en-US" altLang="it-IT" sz="5400" b="1" dirty="0">
                <a:solidFill>
                  <a:schemeClr val="accent1"/>
                </a:solidFill>
                <a:latin typeface="Century Gothic" panose="020B0502020202020204" pitchFamily="34" charset="0"/>
              </a:rPr>
              <a:t>What </a:t>
            </a:r>
          </a:p>
          <a:p>
            <a:pPr eaLnBrk="1" hangingPunct="1">
              <a:spcBef>
                <a:spcPct val="0"/>
              </a:spcBef>
              <a:buClrTx/>
              <a:buFontTx/>
              <a:buNone/>
            </a:pPr>
            <a:r>
              <a:rPr lang="en-US" altLang="it-IT" sz="5400" b="1" dirty="0">
                <a:solidFill>
                  <a:schemeClr val="accent1"/>
                </a:solidFill>
                <a:latin typeface="Century Gothic" panose="020B0502020202020204" pitchFamily="34" charset="0"/>
              </a:rPr>
              <a:t>Is</a:t>
            </a:r>
          </a:p>
          <a:p>
            <a:pPr eaLnBrk="1" hangingPunct="1">
              <a:spcBef>
                <a:spcPct val="0"/>
              </a:spcBef>
              <a:buClrTx/>
              <a:buFontTx/>
              <a:buNone/>
            </a:pPr>
            <a:endParaRPr lang="en-US" altLang="it-IT" sz="4400" b="1" dirty="0">
              <a:solidFill>
                <a:schemeClr val="accent1"/>
              </a:solidFill>
              <a:latin typeface="Century Gothic" panose="020B0502020202020204" pitchFamily="34" charset="0"/>
            </a:endParaRPr>
          </a:p>
          <a:p>
            <a:pPr eaLnBrk="1" hangingPunct="1">
              <a:spcBef>
                <a:spcPct val="0"/>
              </a:spcBef>
              <a:buClrTx/>
              <a:buFontTx/>
              <a:buNone/>
            </a:pPr>
            <a:endParaRPr lang="en-US" altLang="it-IT" sz="4400" b="1" dirty="0">
              <a:solidFill>
                <a:schemeClr val="accent1"/>
              </a:solidFill>
              <a:latin typeface="Century Gothic" panose="020B0502020202020204" pitchFamily="34" charset="0"/>
            </a:endParaRPr>
          </a:p>
          <a:p>
            <a:pPr eaLnBrk="1" hangingPunct="1">
              <a:spcBef>
                <a:spcPct val="0"/>
              </a:spcBef>
              <a:buClrTx/>
              <a:buFontTx/>
              <a:buNone/>
            </a:pPr>
            <a:endParaRPr lang="it-IT" altLang="it-IT" sz="2000" b="1" dirty="0">
              <a:solidFill>
                <a:schemeClr val="accent1"/>
              </a:solidFill>
              <a:latin typeface="Century Gothic" panose="020B0502020202020204" pitchFamily="34" charset="0"/>
            </a:endParaRPr>
          </a:p>
          <a:p>
            <a:pPr eaLnBrk="1" hangingPunct="1">
              <a:spcBef>
                <a:spcPct val="0"/>
              </a:spcBef>
              <a:buClrTx/>
              <a:buFontTx/>
              <a:buNone/>
            </a:pPr>
            <a:endParaRPr lang="it-IT" altLang="it-IT" sz="2000" b="1" dirty="0">
              <a:solidFill>
                <a:schemeClr val="accent1"/>
              </a:solidFill>
              <a:latin typeface="Century Gothic" panose="020B0502020202020204" pitchFamily="34" charset="0"/>
            </a:endParaRPr>
          </a:p>
          <a:p>
            <a:pPr eaLnBrk="1" hangingPunct="1">
              <a:spcBef>
                <a:spcPct val="0"/>
              </a:spcBef>
              <a:buClrTx/>
              <a:buFontTx/>
              <a:buNone/>
            </a:pPr>
            <a:r>
              <a:rPr lang="it-IT" altLang="it-IT" sz="2000" b="1" dirty="0">
                <a:solidFill>
                  <a:schemeClr val="accent1"/>
                </a:solidFill>
                <a:latin typeface="Century Gothic" panose="020B0502020202020204" pitchFamily="34" charset="0"/>
              </a:rPr>
              <a:t>             </a:t>
            </a:r>
            <a:r>
              <a:rPr lang="it-IT" altLang="it-IT" sz="2400" b="1" dirty="0">
                <a:solidFill>
                  <a:schemeClr val="accent1"/>
                </a:solidFill>
                <a:latin typeface="Century Gothic" panose="020B0502020202020204" pitchFamily="34" charset="0"/>
              </a:rPr>
              <a:t>an introduction to MONTAGUE ULLMAN DREAM GROUP</a:t>
            </a:r>
          </a:p>
        </p:txBody>
      </p:sp>
      <p:grpSp>
        <p:nvGrpSpPr>
          <p:cNvPr id="20485" name="Gruppo 10">
            <a:extLst>
              <a:ext uri="{FF2B5EF4-FFF2-40B4-BE49-F238E27FC236}">
                <a16:creationId xmlns:a16="http://schemas.microsoft.com/office/drawing/2014/main" xmlns="" id="{2B2095BD-5B50-434C-8DED-2689D1F84EB2}"/>
              </a:ext>
            </a:extLst>
          </p:cNvPr>
          <p:cNvGrpSpPr>
            <a:grpSpLocks/>
          </p:cNvGrpSpPr>
          <p:nvPr/>
        </p:nvGrpSpPr>
        <p:grpSpPr bwMode="auto">
          <a:xfrm>
            <a:off x="1524000" y="5872164"/>
            <a:ext cx="9144000" cy="1000125"/>
            <a:chOff x="0" y="5857875"/>
            <a:chExt cx="9143968" cy="1000125"/>
          </a:xfrm>
        </p:grpSpPr>
        <p:sp>
          <p:nvSpPr>
            <p:cNvPr id="20488" name="Rectangle 8">
              <a:extLst>
                <a:ext uri="{FF2B5EF4-FFF2-40B4-BE49-F238E27FC236}">
                  <a16:creationId xmlns:a16="http://schemas.microsoft.com/office/drawing/2014/main" xmlns="" id="{6DB76C73-25DF-4E51-883F-38B634401B45}"/>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20489" name="Text Box 4">
              <a:extLst>
                <a:ext uri="{FF2B5EF4-FFF2-40B4-BE49-F238E27FC236}">
                  <a16:creationId xmlns:a16="http://schemas.microsoft.com/office/drawing/2014/main" xmlns="" id="{7955E0F0-E804-42B2-B7A2-82634740A6D9}"/>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20490" name="Text Box 4">
              <a:extLst>
                <a:ext uri="{FF2B5EF4-FFF2-40B4-BE49-F238E27FC236}">
                  <a16:creationId xmlns:a16="http://schemas.microsoft.com/office/drawing/2014/main" xmlns="" id="{3BCB1A30-282A-4511-8839-B45EBED74ACA}"/>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a:solidFill>
                    <a:srgbClr val="002060"/>
                  </a:solidFill>
                  <a:latin typeface="Century Gothic" panose="020B0502020202020204" pitchFamily="34" charset="0"/>
                </a:rPr>
                <a:t>dream facilitator</a:t>
              </a:r>
            </a:p>
          </p:txBody>
        </p:sp>
      </p:grpSp>
      <p:pic>
        <p:nvPicPr>
          <p:cNvPr id="20486" name="Immagine 2">
            <a:extLst>
              <a:ext uri="{FF2B5EF4-FFF2-40B4-BE49-F238E27FC236}">
                <a16:creationId xmlns:a16="http://schemas.microsoft.com/office/drawing/2014/main" xmlns="" id="{38CA15B7-2840-4033-A538-44B986EADE2A}"/>
              </a:ext>
            </a:extLst>
          </p:cNvPr>
          <p:cNvPicPr>
            <a:picLocks noChangeAspect="1"/>
          </p:cNvPicPr>
          <p:nvPr/>
        </p:nvPicPr>
        <p:blipFill>
          <a:blip r:embed="rId5">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a:extLst>
              <a:ext uri="{FF2B5EF4-FFF2-40B4-BE49-F238E27FC236}">
                <a16:creationId xmlns:a16="http://schemas.microsoft.com/office/drawing/2014/main" xmlns="" id="{99D3585A-271C-49AD-B5D8-DF92458D48EB}"/>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88DCDA30-1BEF-4A08-B138-60FFC1D8BECE}"/>
              </a:ext>
            </a:extLst>
          </p:cNvPr>
          <p:cNvSpPr>
            <a:spLocks noGrp="1" noChangeArrowheads="1"/>
          </p:cNvSpPr>
          <p:nvPr>
            <p:ph type="title"/>
          </p:nvPr>
        </p:nvSpPr>
        <p:spPr>
          <a:xfrm>
            <a:off x="3587908" y="374046"/>
            <a:ext cx="8186791" cy="1417638"/>
          </a:xfrm>
          <a:solidFill>
            <a:schemeClr val="accent4">
              <a:lumMod val="20000"/>
              <a:lumOff val="80000"/>
            </a:schemeClr>
          </a:solidFill>
        </p:spPr>
        <p:txBody>
          <a:bodyPr>
            <a:normAutofit fontScale="90000"/>
          </a:bodyPr>
          <a:lstStyle/>
          <a:p>
            <a:r>
              <a:rPr lang="en-US" altLang="en-US" b="1" dirty="0">
                <a:solidFill>
                  <a:srgbClr val="0000CC"/>
                </a:solidFill>
              </a:rPr>
              <a:t>           </a:t>
            </a:r>
            <a:r>
              <a:rPr lang="en-US" altLang="en-US" sz="6000" b="1" dirty="0">
                <a:solidFill>
                  <a:srgbClr val="0000CC"/>
                </a:solidFill>
              </a:rPr>
              <a:t>The Optic Nerve                       </a:t>
            </a:r>
            <a:br>
              <a:rPr lang="en-US" altLang="en-US" sz="6000" b="1" dirty="0">
                <a:solidFill>
                  <a:srgbClr val="0000CC"/>
                </a:solidFill>
              </a:rPr>
            </a:br>
            <a:r>
              <a:rPr lang="en-US" altLang="en-US" sz="6000" b="1" dirty="0">
                <a:solidFill>
                  <a:srgbClr val="0000CC"/>
                </a:solidFill>
              </a:rPr>
              <a:t> A Breakthrough for Mankind</a:t>
            </a:r>
          </a:p>
        </p:txBody>
      </p:sp>
      <p:pic>
        <p:nvPicPr>
          <p:cNvPr id="15380" name="Picture 20" descr="KeyRing_White Light ">
            <a:extLst>
              <a:ext uri="{FF2B5EF4-FFF2-40B4-BE49-F238E27FC236}">
                <a16:creationId xmlns:a16="http://schemas.microsoft.com/office/drawing/2014/main" xmlns="" id="{C541C2F7-5248-4D05-9DB9-2B6578B0069D}"/>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62016" y="2259617"/>
            <a:ext cx="2911902" cy="363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4">
            <a:extLst>
              <a:ext uri="{FF2B5EF4-FFF2-40B4-BE49-F238E27FC236}">
                <a16:creationId xmlns:a16="http://schemas.microsoft.com/office/drawing/2014/main" xmlns="" id="{1D5B0239-4C77-4A5E-944C-ECEB9134F012}"/>
              </a:ext>
            </a:extLst>
          </p:cNvPr>
          <p:cNvSpPr>
            <a:spLocks noChangeArrowheads="1"/>
          </p:cNvSpPr>
          <p:nvPr/>
        </p:nvSpPr>
        <p:spPr bwMode="auto">
          <a:xfrm>
            <a:off x="5418190" y="2791634"/>
            <a:ext cx="5181600" cy="1569660"/>
          </a:xfrm>
          <a:prstGeom prst="rect">
            <a:avLst/>
          </a:prstGeom>
          <a:solidFill>
            <a:schemeClr val="accent4">
              <a:lumMod val="20000"/>
              <a:lumOff val="80000"/>
            </a:schemeClr>
          </a:solidFill>
          <a:ln>
            <a:noFill/>
          </a:ln>
          <a:effectLst/>
        </p:spPr>
        <p:txBody>
          <a:bodyPr>
            <a:spAutoFit/>
          </a:bodyPr>
          <a:lstStyle/>
          <a:p>
            <a:r>
              <a:rPr lang="en-US" altLang="en-US" sz="3200" i="1" dirty="0">
                <a:solidFill>
                  <a:srgbClr val="2A2AAA"/>
                </a:solidFill>
                <a:latin typeface="Arial" panose="020B0604020202020204" pitchFamily="34" charset="0"/>
              </a:rPr>
              <a:t>The same key fit all six apartments, but no one 		    knows it.</a:t>
            </a:r>
            <a:r>
              <a:rPr lang="en-US" altLang="en-US" sz="3200" i="1" dirty="0">
                <a:solidFill>
                  <a:schemeClr val="accent2"/>
                </a:solidFill>
                <a:latin typeface="Arial" panose="020B0604020202020204" pitchFamily="34" charset="0"/>
              </a:rPr>
              <a:t> </a:t>
            </a:r>
          </a:p>
        </p:txBody>
      </p:sp>
      <p:sp>
        <p:nvSpPr>
          <p:cNvPr id="15365" name="Text Box 5">
            <a:extLst>
              <a:ext uri="{FF2B5EF4-FFF2-40B4-BE49-F238E27FC236}">
                <a16:creationId xmlns:a16="http://schemas.microsoft.com/office/drawing/2014/main" xmlns="" id="{324A1443-683C-4265-A6C6-61C42C8249B6}"/>
              </a:ext>
            </a:extLst>
          </p:cNvPr>
          <p:cNvSpPr txBox="1">
            <a:spLocks noChangeArrowheads="1"/>
          </p:cNvSpPr>
          <p:nvPr/>
        </p:nvSpPr>
        <p:spPr bwMode="auto">
          <a:xfrm>
            <a:off x="1524003" y="6203953"/>
            <a:ext cx="108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ltLang="en-US"/>
          </a:p>
        </p:txBody>
      </p:sp>
      <p:sp>
        <p:nvSpPr>
          <p:cNvPr id="15366" name="Text Box 6">
            <a:extLst>
              <a:ext uri="{FF2B5EF4-FFF2-40B4-BE49-F238E27FC236}">
                <a16:creationId xmlns:a16="http://schemas.microsoft.com/office/drawing/2014/main" xmlns="" id="{C77393A0-7D80-4B8B-B6EF-490948DAD0E3}"/>
              </a:ext>
            </a:extLst>
          </p:cNvPr>
          <p:cNvSpPr txBox="1">
            <a:spLocks noChangeArrowheads="1"/>
          </p:cNvSpPr>
          <p:nvPr/>
        </p:nvSpPr>
        <p:spPr bwMode="auto">
          <a:xfrm rot="21178350" flipV="1">
            <a:off x="1522412" y="5997059"/>
            <a:ext cx="3887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pPr eaLnBrk="0" hangingPunct="0"/>
            <a:endParaRPr lang="en-US" altLang="en-US">
              <a:solidFill>
                <a:srgbClr val="5C00E4"/>
              </a:solidFill>
            </a:endParaRPr>
          </a:p>
        </p:txBody>
      </p:sp>
      <p:sp>
        <p:nvSpPr>
          <p:cNvPr id="15367" name="Text Box 7">
            <a:extLst>
              <a:ext uri="{FF2B5EF4-FFF2-40B4-BE49-F238E27FC236}">
                <a16:creationId xmlns:a16="http://schemas.microsoft.com/office/drawing/2014/main" xmlns="" id="{6570D3B0-FD61-4273-9507-79264CF1CBDB}"/>
              </a:ext>
            </a:extLst>
          </p:cNvPr>
          <p:cNvSpPr txBox="1">
            <a:spLocks noChangeArrowheads="1"/>
          </p:cNvSpPr>
          <p:nvPr/>
        </p:nvSpPr>
        <p:spPr bwMode="auto">
          <a:xfrm>
            <a:off x="0" y="5870391"/>
            <a:ext cx="49720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dirty="0"/>
              <a:t>  </a:t>
            </a:r>
            <a:r>
              <a:rPr lang="en-US" altLang="en-US" sz="2800" dirty="0">
                <a:solidFill>
                  <a:srgbClr val="0000AC"/>
                </a:solidFill>
              </a:rPr>
              <a:t>Vision – </a:t>
            </a:r>
            <a:r>
              <a:rPr lang="en-US" altLang="en-US" sz="2800" i="1" dirty="0">
                <a:solidFill>
                  <a:srgbClr val="0000AC"/>
                </a:solidFill>
              </a:rPr>
              <a:t>Hearing – Smell</a:t>
            </a:r>
          </a:p>
          <a:p>
            <a:pPr eaLnBrk="0" hangingPunct="0"/>
            <a:r>
              <a:rPr lang="en-US" altLang="en-US" sz="2800" i="1" dirty="0">
                <a:solidFill>
                  <a:srgbClr val="0000AC"/>
                </a:solidFill>
              </a:rPr>
              <a:t>           Taste – </a:t>
            </a:r>
            <a:r>
              <a:rPr lang="en-US" altLang="en-US" sz="2800" dirty="0">
                <a:solidFill>
                  <a:srgbClr val="0000AC"/>
                </a:solidFill>
              </a:rPr>
              <a:t>Touch</a:t>
            </a:r>
            <a:r>
              <a:rPr lang="en-US" altLang="en-US" sz="2800" dirty="0">
                <a:solidFill>
                  <a:schemeClr val="accent2"/>
                </a:solidFill>
              </a:rPr>
              <a:t> </a:t>
            </a:r>
          </a:p>
        </p:txBody>
      </p:sp>
      <p:sp>
        <p:nvSpPr>
          <p:cNvPr id="15369" name="Text Box 9">
            <a:extLst>
              <a:ext uri="{FF2B5EF4-FFF2-40B4-BE49-F238E27FC236}">
                <a16:creationId xmlns:a16="http://schemas.microsoft.com/office/drawing/2014/main" xmlns="" id="{C6187FD9-6E03-4ABA-A9F2-4626A59CA336}"/>
              </a:ext>
            </a:extLst>
          </p:cNvPr>
          <p:cNvSpPr txBox="1">
            <a:spLocks noChangeArrowheads="1"/>
          </p:cNvSpPr>
          <p:nvPr/>
        </p:nvSpPr>
        <p:spPr bwMode="auto">
          <a:xfrm>
            <a:off x="609600" y="6491288"/>
            <a:ext cx="472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a:p>
        </p:txBody>
      </p:sp>
      <p:sp>
        <p:nvSpPr>
          <p:cNvPr id="15370" name="Text Box 10">
            <a:extLst>
              <a:ext uri="{FF2B5EF4-FFF2-40B4-BE49-F238E27FC236}">
                <a16:creationId xmlns:a16="http://schemas.microsoft.com/office/drawing/2014/main" xmlns="" id="{47D67771-6DE5-4A66-A64D-D764A175529D}"/>
              </a:ext>
            </a:extLst>
          </p:cNvPr>
          <p:cNvSpPr txBox="1">
            <a:spLocks noChangeArrowheads="1"/>
          </p:cNvSpPr>
          <p:nvPr/>
        </p:nvSpPr>
        <p:spPr bwMode="auto">
          <a:xfrm>
            <a:off x="5334000" y="4761236"/>
            <a:ext cx="6560449" cy="954107"/>
          </a:xfrm>
          <a:prstGeom prst="rect">
            <a:avLst/>
          </a:prstGeom>
          <a:solidFill>
            <a:schemeClr val="accent4">
              <a:lumMod val="20000"/>
              <a:lumOff val="80000"/>
            </a:schemeClr>
          </a:solidFill>
          <a:ln>
            <a:noFill/>
          </a:ln>
          <a:effectLst/>
        </p:spPr>
        <p:txBody>
          <a:bodyPr wrap="square">
            <a:spAutoFit/>
          </a:bodyPr>
          <a:lstStyle/>
          <a:p>
            <a:pPr eaLnBrk="0" hangingPunct="0"/>
            <a:endParaRPr lang="en-US" altLang="en-US" sz="2800" dirty="0">
              <a:solidFill>
                <a:srgbClr val="2A2AAA"/>
              </a:solidFill>
            </a:endParaRPr>
          </a:p>
          <a:p>
            <a:pPr eaLnBrk="0" hangingPunct="0"/>
            <a:r>
              <a:rPr lang="en-US" altLang="en-US" sz="2800" dirty="0">
                <a:solidFill>
                  <a:srgbClr val="2A2AAA"/>
                </a:solidFill>
              </a:rPr>
              <a:t>A puzzlement.  5 keys, 6 apartments?</a:t>
            </a:r>
          </a:p>
        </p:txBody>
      </p:sp>
      <p:sp>
        <p:nvSpPr>
          <p:cNvPr id="15371" name="Text Box 11">
            <a:extLst>
              <a:ext uri="{FF2B5EF4-FFF2-40B4-BE49-F238E27FC236}">
                <a16:creationId xmlns:a16="http://schemas.microsoft.com/office/drawing/2014/main" xmlns="" id="{06C724FF-D59A-48FF-83BE-A1E4E37A262E}"/>
              </a:ext>
            </a:extLst>
          </p:cNvPr>
          <p:cNvSpPr txBox="1">
            <a:spLocks noChangeArrowheads="1"/>
          </p:cNvSpPr>
          <p:nvPr/>
        </p:nvSpPr>
        <p:spPr bwMode="auto">
          <a:xfrm rot="27073" flipV="1">
            <a:off x="5297562" y="4984025"/>
            <a:ext cx="591818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endParaRPr lang="en-US" altLang="en-US" sz="2000" b="1">
              <a:solidFill>
                <a:schemeClr val="bg2"/>
              </a:solidFill>
            </a:endParaRPr>
          </a:p>
          <a:p>
            <a:pPr eaLnBrk="0" hangingPunct="0"/>
            <a:r>
              <a:rPr lang="en-US" altLang="en-US" sz="2900" b="1">
                <a:solidFill>
                  <a:schemeClr val="bg2"/>
                </a:solidFill>
              </a:rPr>
              <a:t>	</a:t>
            </a:r>
          </a:p>
        </p:txBody>
      </p:sp>
      <p:pic>
        <p:nvPicPr>
          <p:cNvPr id="18" name="Picture 3" descr="5_galen">
            <a:extLst>
              <a:ext uri="{FF2B5EF4-FFF2-40B4-BE49-F238E27FC236}">
                <a16:creationId xmlns:a16="http://schemas.microsoft.com/office/drawing/2014/main" xmlns="" id="{B0B945BF-8B97-4537-9750-1CCC886A9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09" y="16563"/>
            <a:ext cx="1576395" cy="184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xmlns="" id="{5F7F3620-3B1E-427F-AB1D-5FEBAEECC507}"/>
              </a:ext>
            </a:extLst>
          </p:cNvPr>
          <p:cNvSpPr txBox="1"/>
          <p:nvPr/>
        </p:nvSpPr>
        <p:spPr>
          <a:xfrm>
            <a:off x="909609" y="1784780"/>
            <a:ext cx="1952089" cy="369332"/>
          </a:xfrm>
          <a:prstGeom prst="rect">
            <a:avLst/>
          </a:prstGeom>
          <a:noFill/>
        </p:spPr>
        <p:txBody>
          <a:bodyPr wrap="square" rtlCol="0">
            <a:spAutoFit/>
          </a:bodyPr>
          <a:lstStyle/>
          <a:p>
            <a:r>
              <a:rPr lang="en-US" dirty="0"/>
              <a:t>Claudius Galen</a:t>
            </a:r>
          </a:p>
        </p:txBody>
      </p:sp>
      <p:sp>
        <p:nvSpPr>
          <p:cNvPr id="3" name="TextBox 2">
            <a:extLst>
              <a:ext uri="{FF2B5EF4-FFF2-40B4-BE49-F238E27FC236}">
                <a16:creationId xmlns:a16="http://schemas.microsoft.com/office/drawing/2014/main" xmlns="" id="{ABFF39F0-DD33-4BE0-B4AA-EE11D7EAA552}"/>
              </a:ext>
            </a:extLst>
          </p:cNvPr>
          <p:cNvSpPr txBox="1"/>
          <p:nvPr/>
        </p:nvSpPr>
        <p:spPr>
          <a:xfrm>
            <a:off x="6984903" y="1714460"/>
            <a:ext cx="1271753" cy="400110"/>
          </a:xfrm>
          <a:prstGeom prst="rect">
            <a:avLst/>
          </a:prstGeom>
          <a:noFill/>
        </p:spPr>
        <p:txBody>
          <a:bodyPr wrap="square" rtlCol="0">
            <a:spAutoFit/>
          </a:bodyPr>
          <a:lstStyle/>
          <a:p>
            <a:r>
              <a:rPr lang="en-US" sz="2000" dirty="0">
                <a:solidFill>
                  <a:srgbClr val="3B40FB"/>
                </a:solidFill>
              </a:rPr>
              <a:t>11/11/94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FEBB4B6-CDEB-4654-82CF-D40F936E2E24}"/>
              </a:ext>
            </a:extLst>
          </p:cNvPr>
          <p:cNvSpPr/>
          <p:nvPr/>
        </p:nvSpPr>
        <p:spPr>
          <a:xfrm>
            <a:off x="1880171" y="0"/>
            <a:ext cx="7551506" cy="2369880"/>
          </a:xfrm>
          <a:prstGeom prst="rect">
            <a:avLst/>
          </a:prstGeom>
        </p:spPr>
        <p:txBody>
          <a:bodyPr wrap="square">
            <a:spAutoFit/>
          </a:bodyPr>
          <a:lstStyle/>
          <a:p>
            <a:r>
              <a:rPr lang="en-US" sz="2400" dirty="0">
                <a:solidFill>
                  <a:schemeClr val="tx1">
                    <a:lumMod val="50000"/>
                    <a:lumOff val="50000"/>
                  </a:schemeClr>
                </a:solidFill>
              </a:rPr>
              <a:t>                                          </a:t>
            </a:r>
            <a:r>
              <a:rPr lang="en-US" sz="4000" dirty="0">
                <a:solidFill>
                  <a:schemeClr val="tx1">
                    <a:lumMod val="50000"/>
                    <a:lumOff val="50000"/>
                  </a:schemeClr>
                </a:solidFill>
                <a:effectLst>
                  <a:outerShdw blurRad="38100" dist="38100" dir="2700000" algn="tl">
                    <a:srgbClr val="000000">
                      <a:alpha val="43137"/>
                    </a:srgbClr>
                  </a:outerShdw>
                </a:effectLst>
              </a:rPr>
              <a:t>LAVENDER</a:t>
            </a:r>
            <a:r>
              <a:rPr lang="en-US" sz="3600" dirty="0">
                <a:solidFill>
                  <a:schemeClr val="tx1">
                    <a:lumMod val="50000"/>
                    <a:lumOff val="50000"/>
                  </a:schemeClr>
                </a:solidFill>
                <a:effectLst>
                  <a:outerShdw blurRad="38100" dist="38100" dir="2700000" algn="tl">
                    <a:srgbClr val="000000">
                      <a:alpha val="43137"/>
                    </a:srgbClr>
                  </a:outerShdw>
                </a:effectLst>
              </a:rPr>
              <a:t> </a:t>
            </a:r>
          </a:p>
          <a:p>
            <a:r>
              <a:rPr lang="en-US" sz="3600" dirty="0">
                <a:solidFill>
                  <a:schemeClr val="tx1">
                    <a:lumMod val="50000"/>
                    <a:lumOff val="50000"/>
                  </a:schemeClr>
                </a:solidFill>
              </a:rPr>
              <a:t>                  An Entwined Adventure                 		                  in </a:t>
            </a:r>
          </a:p>
          <a:p>
            <a:r>
              <a:rPr lang="en-US" sz="3600" dirty="0">
                <a:solidFill>
                  <a:schemeClr val="tx1">
                    <a:lumMod val="50000"/>
                    <a:lumOff val="50000"/>
                  </a:schemeClr>
                </a:solidFill>
                <a:cs typeface="Calibri Light" panose="020F0302020204030204" pitchFamily="34" charset="0"/>
              </a:rPr>
              <a:t>                        Science &amp; Spirit  </a:t>
            </a:r>
            <a:endParaRPr lang="en-US" sz="3600" dirty="0"/>
          </a:p>
        </p:txBody>
      </p:sp>
      <p:pic>
        <p:nvPicPr>
          <p:cNvPr id="4" name="Picture 3">
            <a:extLst>
              <a:ext uri="{FF2B5EF4-FFF2-40B4-BE49-F238E27FC236}">
                <a16:creationId xmlns:a16="http://schemas.microsoft.com/office/drawing/2014/main" xmlns="" id="{988412C5-6B97-48EF-B81C-0E3335B93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773" y="2262536"/>
            <a:ext cx="3620811" cy="4281249"/>
          </a:xfrm>
          <a:prstGeom prst="rect">
            <a:avLst/>
          </a:prstGeom>
        </p:spPr>
      </p:pic>
      <p:sp>
        <p:nvSpPr>
          <p:cNvPr id="5" name="Rectangle 4">
            <a:extLst>
              <a:ext uri="{FF2B5EF4-FFF2-40B4-BE49-F238E27FC236}">
                <a16:creationId xmlns:a16="http://schemas.microsoft.com/office/drawing/2014/main" xmlns="" id="{86B8A91C-43A2-422B-BF90-39EB7AC40065}"/>
              </a:ext>
            </a:extLst>
          </p:cNvPr>
          <p:cNvSpPr/>
          <p:nvPr/>
        </p:nvSpPr>
        <p:spPr>
          <a:xfrm>
            <a:off x="1520573" y="2551837"/>
            <a:ext cx="2404153" cy="1754326"/>
          </a:xfrm>
          <a:prstGeom prst="rect">
            <a:avLst/>
          </a:prstGeom>
        </p:spPr>
        <p:txBody>
          <a:bodyPr wrap="square">
            <a:spAutoFit/>
          </a:bodyPr>
          <a:lstStyle/>
          <a:p>
            <a:r>
              <a:rPr lang="en-US" sz="3600" dirty="0">
                <a:solidFill>
                  <a:schemeClr val="tx1">
                    <a:lumMod val="50000"/>
                    <a:lumOff val="50000"/>
                  </a:schemeClr>
                </a:solidFill>
              </a:rPr>
              <a:t>Dreaming</a:t>
            </a:r>
          </a:p>
          <a:p>
            <a:r>
              <a:rPr lang="en-US" sz="3600" dirty="0">
                <a:solidFill>
                  <a:schemeClr val="tx1">
                    <a:lumMod val="50000"/>
                    <a:lumOff val="50000"/>
                  </a:schemeClr>
                </a:solidFill>
              </a:rPr>
              <a:t>LAVENDER </a:t>
            </a:r>
          </a:p>
          <a:p>
            <a:r>
              <a:rPr lang="en-US" sz="3600" dirty="0">
                <a:solidFill>
                  <a:schemeClr val="tx1">
                    <a:lumMod val="50000"/>
                    <a:lumOff val="50000"/>
                  </a:schemeClr>
                </a:solidFill>
              </a:rPr>
              <a:t>flowers</a:t>
            </a:r>
          </a:p>
        </p:txBody>
      </p:sp>
      <p:sp>
        <p:nvSpPr>
          <p:cNvPr id="6" name="Rectangle 5">
            <a:extLst>
              <a:ext uri="{FF2B5EF4-FFF2-40B4-BE49-F238E27FC236}">
                <a16:creationId xmlns:a16="http://schemas.microsoft.com/office/drawing/2014/main" xmlns="" id="{F3662C51-C123-4D4E-BC03-4C696441578A}"/>
              </a:ext>
            </a:extLst>
          </p:cNvPr>
          <p:cNvSpPr/>
          <p:nvPr/>
        </p:nvSpPr>
        <p:spPr>
          <a:xfrm>
            <a:off x="8008707" y="2525943"/>
            <a:ext cx="2845940" cy="1754326"/>
          </a:xfrm>
          <a:prstGeom prst="rect">
            <a:avLst/>
          </a:prstGeom>
        </p:spPr>
        <p:txBody>
          <a:bodyPr wrap="square">
            <a:spAutoFit/>
          </a:bodyPr>
          <a:lstStyle/>
          <a:p>
            <a:r>
              <a:rPr lang="en-US" sz="3600" dirty="0">
                <a:solidFill>
                  <a:schemeClr val="tx1">
                    <a:lumMod val="50000"/>
                    <a:lumOff val="50000"/>
                  </a:schemeClr>
                </a:solidFill>
              </a:rPr>
              <a:t>Waking</a:t>
            </a:r>
          </a:p>
          <a:p>
            <a:r>
              <a:rPr lang="en-US" sz="3600" dirty="0">
                <a:solidFill>
                  <a:schemeClr val="tx1">
                    <a:lumMod val="50000"/>
                    <a:lumOff val="50000"/>
                  </a:schemeClr>
                </a:solidFill>
              </a:rPr>
              <a:t>LAVA UNDER</a:t>
            </a:r>
          </a:p>
          <a:p>
            <a:r>
              <a:rPr lang="en-US" sz="3600" dirty="0">
                <a:solidFill>
                  <a:schemeClr val="tx1">
                    <a:lumMod val="50000"/>
                    <a:lumOff val="50000"/>
                  </a:schemeClr>
                </a:solidFill>
              </a:rPr>
              <a:t> volcanism </a:t>
            </a:r>
          </a:p>
        </p:txBody>
      </p:sp>
      <p:pic>
        <p:nvPicPr>
          <p:cNvPr id="7" name="Picture 6">
            <a:extLst>
              <a:ext uri="{FF2B5EF4-FFF2-40B4-BE49-F238E27FC236}">
                <a16:creationId xmlns:a16="http://schemas.microsoft.com/office/drawing/2014/main" xmlns="" id="{B4433B05-08A5-4446-8CFE-DD34E4675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573" y="4503230"/>
            <a:ext cx="2115251" cy="1918119"/>
          </a:xfrm>
          <a:prstGeom prst="rect">
            <a:avLst/>
          </a:prstGeom>
          <a:solidFill>
            <a:schemeClr val="bg1">
              <a:lumMod val="65000"/>
            </a:schemeClr>
          </a:solidFill>
          <a:effectLst>
            <a:glow rad="127000">
              <a:schemeClr val="bg1">
                <a:lumMod val="95000"/>
              </a:schemeClr>
            </a:glow>
          </a:effectLst>
        </p:spPr>
      </p:pic>
      <p:sp>
        <p:nvSpPr>
          <p:cNvPr id="8" name="TextBox 7">
            <a:extLst>
              <a:ext uri="{FF2B5EF4-FFF2-40B4-BE49-F238E27FC236}">
                <a16:creationId xmlns:a16="http://schemas.microsoft.com/office/drawing/2014/main" xmlns="" id="{EDF75C8F-0DD4-46A7-A502-4AC909E46958}"/>
              </a:ext>
            </a:extLst>
          </p:cNvPr>
          <p:cNvSpPr txBox="1"/>
          <p:nvPr/>
        </p:nvSpPr>
        <p:spPr>
          <a:xfrm>
            <a:off x="8917969" y="4949156"/>
            <a:ext cx="1808251" cy="546980"/>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xmlns="" id="{51FFCEA8-DE06-4F06-BAE7-C2095D43C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765" y="4503231"/>
            <a:ext cx="2882418" cy="1918118"/>
          </a:xfrm>
          <a:prstGeom prst="rect">
            <a:avLst/>
          </a:prstGeom>
          <a:effectLst>
            <a:glow rad="127000">
              <a:schemeClr val="bg1">
                <a:lumMod val="95000"/>
              </a:schemeClr>
            </a:glow>
          </a:effectLst>
        </p:spPr>
      </p:pic>
    </p:spTree>
    <p:extLst>
      <p:ext uri="{BB962C8B-B14F-4D97-AF65-F5344CB8AC3E}">
        <p14:creationId xmlns:p14="http://schemas.microsoft.com/office/powerpoint/2010/main" val="1983214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550F828-664B-4954-81AF-C850145F65D5}"/>
              </a:ext>
            </a:extLst>
          </p:cNvPr>
          <p:cNvSpPr/>
          <p:nvPr/>
        </p:nvSpPr>
        <p:spPr>
          <a:xfrm>
            <a:off x="2698592" y="808516"/>
            <a:ext cx="6800088" cy="2523768"/>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     Dreams point outward as well as inward. </a:t>
            </a:r>
          </a:p>
          <a:p>
            <a:endParaRPr lang="en-US" sz="2800"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Dreaming about cataclysms of nature links us   more authentically not only to ourselves but                        		to all forms of matter.</a:t>
            </a:r>
          </a:p>
          <a:p>
            <a:endParaRPr lang="en-US" dirty="0">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3ECD31C0-2F1A-4E72-B367-FDF3C8B99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364" y="3134633"/>
            <a:ext cx="6101271" cy="3520612"/>
          </a:xfrm>
          <a:prstGeom prst="rect">
            <a:avLst/>
          </a:prstGeom>
        </p:spPr>
      </p:pic>
      <p:sp>
        <p:nvSpPr>
          <p:cNvPr id="6" name="TextBox 5">
            <a:extLst>
              <a:ext uri="{FF2B5EF4-FFF2-40B4-BE49-F238E27FC236}">
                <a16:creationId xmlns:a16="http://schemas.microsoft.com/office/drawing/2014/main" xmlns="" id="{4CBAB239-563E-4392-BDEF-B00FC132D23B}"/>
              </a:ext>
            </a:extLst>
          </p:cNvPr>
          <p:cNvSpPr txBox="1"/>
          <p:nvPr/>
        </p:nvSpPr>
        <p:spPr>
          <a:xfrm>
            <a:off x="9333571" y="6049484"/>
            <a:ext cx="1884555" cy="584775"/>
          </a:xfrm>
          <a:prstGeom prst="rect">
            <a:avLst/>
          </a:prstGeom>
          <a:noFill/>
        </p:spPr>
        <p:txBody>
          <a:bodyPr wrap="square" rtlCol="0">
            <a:spAutoFit/>
          </a:bodyPr>
          <a:lstStyle/>
          <a:p>
            <a:r>
              <a:rPr lang="en-US" sz="3200" dirty="0"/>
              <a:t>Hot Lava</a:t>
            </a:r>
          </a:p>
        </p:txBody>
      </p:sp>
      <p:sp>
        <p:nvSpPr>
          <p:cNvPr id="8" name="TextBox 7">
            <a:extLst>
              <a:ext uri="{FF2B5EF4-FFF2-40B4-BE49-F238E27FC236}">
                <a16:creationId xmlns:a16="http://schemas.microsoft.com/office/drawing/2014/main" xmlns="" id="{408CBA65-E382-4C2A-8867-1CACC44C4FF1}"/>
              </a:ext>
            </a:extLst>
          </p:cNvPr>
          <p:cNvSpPr txBox="1"/>
          <p:nvPr/>
        </p:nvSpPr>
        <p:spPr>
          <a:xfrm>
            <a:off x="3224516" y="52378"/>
            <a:ext cx="10342654" cy="707886"/>
          </a:xfrm>
          <a:prstGeom prst="rect">
            <a:avLst/>
          </a:prstGeom>
          <a:noFill/>
        </p:spPr>
        <p:txBody>
          <a:bodyPr wrap="square" rtlCol="0">
            <a:spAutoFit/>
          </a:bodyPr>
          <a:lstStyle/>
          <a:p>
            <a:r>
              <a:rPr lang="en-US" sz="4000" dirty="0">
                <a:solidFill>
                  <a:srgbClr val="0000CC"/>
                </a:solidFill>
              </a:rPr>
              <a:t>TRANSPERSONAL DOMAIN</a:t>
            </a:r>
          </a:p>
        </p:txBody>
      </p:sp>
    </p:spTree>
    <p:extLst>
      <p:ext uri="{BB962C8B-B14F-4D97-AF65-F5344CB8AC3E}">
        <p14:creationId xmlns:p14="http://schemas.microsoft.com/office/powerpoint/2010/main" val="156183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20904776-4B13-47A2-A7E3-9C1846E86DFC}"/>
              </a:ext>
            </a:extLst>
          </p:cNvPr>
          <p:cNvSpPr>
            <a:spLocks noGrp="1" noChangeArrowheads="1"/>
          </p:cNvSpPr>
          <p:nvPr>
            <p:ph type="title" sz="quarter"/>
          </p:nvPr>
        </p:nvSpPr>
        <p:spPr>
          <a:xfrm>
            <a:off x="1752601" y="0"/>
            <a:ext cx="9143997" cy="1143000"/>
          </a:xfrm>
        </p:spPr>
        <p:txBody>
          <a:bodyPr>
            <a:normAutofit fontScale="90000"/>
          </a:bodyPr>
          <a:lstStyle/>
          <a:p>
            <a:pPr eaLnBrk="1" hangingPunct="1"/>
            <a:r>
              <a:rPr lang="en-US" altLang="en-US" sz="3200" dirty="0"/>
              <a:t/>
            </a:r>
            <a:br>
              <a:rPr lang="en-US" altLang="en-US" sz="3200" dirty="0"/>
            </a:br>
            <a:r>
              <a:rPr lang="en-US" altLang="en-US" sz="3200" dirty="0"/>
              <a:t>    </a:t>
            </a:r>
            <a:r>
              <a:rPr lang="en-US" altLang="en-US" sz="4000" dirty="0"/>
              <a:t>Plate tectonics, volcanoes, earthquakes,                         		           tsunami’s</a:t>
            </a:r>
            <a:r>
              <a:rPr lang="en-US" altLang="en-US" sz="3200" dirty="0"/>
              <a:t/>
            </a:r>
            <a:br>
              <a:rPr lang="en-US" altLang="en-US" sz="3200" dirty="0"/>
            </a:br>
            <a:endParaRPr lang="en-US" altLang="en-US" sz="3400" dirty="0"/>
          </a:p>
        </p:txBody>
      </p:sp>
      <p:pic>
        <p:nvPicPr>
          <p:cNvPr id="25603" name="Picture 4" descr="Sulfur butterfly">
            <a:extLst>
              <a:ext uri="{FF2B5EF4-FFF2-40B4-BE49-F238E27FC236}">
                <a16:creationId xmlns:a16="http://schemas.microsoft.com/office/drawing/2014/main" xmlns="" id="{7B7683FD-3EE0-4268-8941-9CC0589B611C}"/>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40506" y="1113206"/>
            <a:ext cx="2871788"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6" descr="sulfur dioxide_augustine-volcano-in-alaska">
            <a:extLst>
              <a:ext uri="{FF2B5EF4-FFF2-40B4-BE49-F238E27FC236}">
                <a16:creationId xmlns:a16="http://schemas.microsoft.com/office/drawing/2014/main" xmlns="" id="{6EF742BE-14C4-47C6-BD97-558B9AA1E792}"/>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01958" y="1113206"/>
            <a:ext cx="31242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8" descr="krakatoa">
            <a:extLst>
              <a:ext uri="{FF2B5EF4-FFF2-40B4-BE49-F238E27FC236}">
                <a16:creationId xmlns:a16="http://schemas.microsoft.com/office/drawing/2014/main" xmlns="" id="{12C28799-1E69-4475-A4D0-261C0B30F0A7}"/>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755999" y="1100138"/>
            <a:ext cx="29146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10">
            <a:extLst>
              <a:ext uri="{FF2B5EF4-FFF2-40B4-BE49-F238E27FC236}">
                <a16:creationId xmlns:a16="http://schemas.microsoft.com/office/drawing/2014/main" xmlns="" id="{FA0E82A8-C1DC-4B4F-8CCF-DB8F7F209C6D}"/>
              </a:ext>
            </a:extLst>
          </p:cNvPr>
          <p:cNvSpPr txBox="1">
            <a:spLocks noChangeArrowheads="1"/>
          </p:cNvSpPr>
          <p:nvPr/>
        </p:nvSpPr>
        <p:spPr bwMode="auto">
          <a:xfrm>
            <a:off x="240506" y="3371359"/>
            <a:ext cx="105165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dirty="0"/>
              <a:t>  Poisonous Butterfly                  Sulfur Dioxide                      Volcanoes</a:t>
            </a:r>
          </a:p>
          <a:p>
            <a:pPr>
              <a:spcBef>
                <a:spcPct val="0"/>
              </a:spcBef>
              <a:buNone/>
            </a:pPr>
            <a:r>
              <a:rPr lang="en-US" altLang="en-US" sz="2400" dirty="0"/>
              <a:t>          Sulfur                                 volcanic gas</a:t>
            </a:r>
          </a:p>
          <a:p>
            <a:pPr>
              <a:spcBef>
                <a:spcPct val="0"/>
              </a:spcBef>
              <a:buNone/>
            </a:pPr>
            <a:r>
              <a:rPr lang="en-US" altLang="en-US" sz="2400" dirty="0"/>
              <a:t>                                                                                            </a:t>
            </a:r>
          </a:p>
        </p:txBody>
      </p:sp>
      <p:pic>
        <p:nvPicPr>
          <p:cNvPr id="25607" name="Picture 11" descr="Eggs_brown">
            <a:extLst>
              <a:ext uri="{FF2B5EF4-FFF2-40B4-BE49-F238E27FC236}">
                <a16:creationId xmlns:a16="http://schemas.microsoft.com/office/drawing/2014/main" xmlns="" id="{98ADC64C-B8C9-4350-AC42-C18DFFF8CCF4}"/>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406758" y="4495800"/>
            <a:ext cx="2895600" cy="236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8" name="Text Box 14">
            <a:extLst>
              <a:ext uri="{FF2B5EF4-FFF2-40B4-BE49-F238E27FC236}">
                <a16:creationId xmlns:a16="http://schemas.microsoft.com/office/drawing/2014/main" xmlns="" id="{09A03159-D6C9-459E-83D2-0F89D08B1ED3}"/>
              </a:ext>
            </a:extLst>
          </p:cNvPr>
          <p:cNvSpPr txBox="1">
            <a:spLocks noChangeArrowheads="1"/>
          </p:cNvSpPr>
          <p:nvPr/>
        </p:nvSpPr>
        <p:spPr bwMode="auto">
          <a:xfrm>
            <a:off x="1752601" y="5105401"/>
            <a:ext cx="2879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Something new …</a:t>
            </a:r>
          </a:p>
          <a:p>
            <a:pPr eaLnBrk="1" hangingPunct="1">
              <a:spcBef>
                <a:spcPct val="0"/>
              </a:spcBef>
              <a:buFontTx/>
              <a:buNone/>
            </a:pPr>
            <a:r>
              <a:rPr lang="en-US" altLang="en-US" sz="2400"/>
              <a:t>self-turning eggs </a:t>
            </a:r>
            <a:r>
              <a:rPr lang="en-US" altLang="en-US" sz="2400">
                <a:solidFill>
                  <a:schemeClr val="tx2"/>
                </a:solidFill>
              </a:rPr>
              <a:t>…</a:t>
            </a:r>
          </a:p>
        </p:txBody>
      </p:sp>
      <p:sp>
        <p:nvSpPr>
          <p:cNvPr id="25609" name="Text Box 15">
            <a:extLst>
              <a:ext uri="{FF2B5EF4-FFF2-40B4-BE49-F238E27FC236}">
                <a16:creationId xmlns:a16="http://schemas.microsoft.com/office/drawing/2014/main" xmlns="" id="{09787208-A2FE-4DFD-A802-366924669D3C}"/>
              </a:ext>
            </a:extLst>
          </p:cNvPr>
          <p:cNvSpPr txBox="1">
            <a:spLocks noChangeArrowheads="1"/>
          </p:cNvSpPr>
          <p:nvPr/>
        </p:nvSpPr>
        <p:spPr bwMode="auto">
          <a:xfrm>
            <a:off x="7391400" y="4495800"/>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   </a:t>
            </a:r>
          </a:p>
          <a:p>
            <a:pPr eaLnBrk="1" hangingPunct="1">
              <a:spcBef>
                <a:spcPct val="0"/>
              </a:spcBef>
              <a:buFontTx/>
              <a:buNone/>
            </a:pPr>
            <a:r>
              <a:rPr lang="en-US" altLang="en-US" sz="2400" dirty="0">
                <a:solidFill>
                  <a:schemeClr val="tx2"/>
                </a:solidFill>
              </a:rPr>
              <a:t>    </a:t>
            </a:r>
          </a:p>
          <a:p>
            <a:pPr eaLnBrk="1" hangingPunct="1">
              <a:spcBef>
                <a:spcPct val="0"/>
              </a:spcBef>
              <a:buFontTx/>
              <a:buNone/>
            </a:pPr>
            <a:r>
              <a:rPr lang="en-US" altLang="en-US" sz="3300" dirty="0">
                <a:solidFill>
                  <a:schemeClr val="tx2"/>
                </a:solidFill>
              </a:rPr>
              <a:t>a sulfurous gas?</a:t>
            </a:r>
          </a:p>
          <a:p>
            <a:pPr eaLnBrk="1" hangingPunct="1">
              <a:spcBef>
                <a:spcPct val="0"/>
              </a:spcBef>
              <a:buFontTx/>
              <a:buNone/>
            </a:pPr>
            <a:endParaRPr lang="en-US" altLang="en-US" sz="3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xmlns="" id="{6DA79C62-0F27-4F07-A2BF-DA6BF1F7B534}"/>
              </a:ext>
            </a:extLst>
          </p:cNvPr>
          <p:cNvSpPr>
            <a:spLocks noGrp="1" noChangeArrowheads="1"/>
          </p:cNvSpPr>
          <p:nvPr>
            <p:ph type="title" idx="4294967295"/>
          </p:nvPr>
        </p:nvSpPr>
        <p:spPr>
          <a:xfrm>
            <a:off x="1381017" y="-4127"/>
            <a:ext cx="9677400" cy="445781"/>
          </a:xfrm>
        </p:spPr>
        <p:txBody>
          <a:bodyPr>
            <a:normAutofit fontScale="90000"/>
          </a:bodyPr>
          <a:lstStyle/>
          <a:p>
            <a:r>
              <a:rPr lang="en-US" altLang="en-US" sz="3600" dirty="0"/>
              <a:t>more gases </a:t>
            </a:r>
            <a:r>
              <a:rPr lang="en-US" altLang="en-US" sz="2800" dirty="0"/>
              <a:t>–</a:t>
            </a:r>
            <a:r>
              <a:rPr lang="en-US" altLang="en-US" sz="3200" dirty="0"/>
              <a:t> </a:t>
            </a:r>
            <a:r>
              <a:rPr lang="en-US" altLang="en-US" sz="3600" dirty="0"/>
              <a:t>metals </a:t>
            </a:r>
            <a:r>
              <a:rPr lang="en-US" altLang="en-US" sz="3200" dirty="0"/>
              <a:t>-- </a:t>
            </a:r>
            <a:r>
              <a:rPr lang="en-US" altLang="en-US" sz="3600" dirty="0"/>
              <a:t>radioactive decay  </a:t>
            </a:r>
            <a:r>
              <a:rPr lang="en-US" altLang="en-US" sz="3200" dirty="0"/>
              <a:t>…</a:t>
            </a:r>
          </a:p>
        </p:txBody>
      </p:sp>
      <p:sp>
        <p:nvSpPr>
          <p:cNvPr id="35844" name="Rectangle 7">
            <a:extLst>
              <a:ext uri="{FF2B5EF4-FFF2-40B4-BE49-F238E27FC236}">
                <a16:creationId xmlns:a16="http://schemas.microsoft.com/office/drawing/2014/main" xmlns="" id="{F1B4B8FF-DC61-472A-8959-8B57D889567B}"/>
              </a:ext>
            </a:extLst>
          </p:cNvPr>
          <p:cNvSpPr>
            <a:spLocks noChangeArrowheads="1"/>
          </p:cNvSpPr>
          <p:nvPr/>
        </p:nvSpPr>
        <p:spPr bwMode="auto">
          <a:xfrm>
            <a:off x="2590800" y="4114801"/>
            <a:ext cx="1263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2000"/>
              <a:t>                    </a:t>
            </a:r>
          </a:p>
        </p:txBody>
      </p:sp>
      <p:graphicFrame>
        <p:nvGraphicFramePr>
          <p:cNvPr id="35845" name="Object 5">
            <a:extLst>
              <a:ext uri="{FF2B5EF4-FFF2-40B4-BE49-F238E27FC236}">
                <a16:creationId xmlns:a16="http://schemas.microsoft.com/office/drawing/2014/main" xmlns="" id="{4BCFEB9A-0250-47E1-B0F2-FDEDCE6DF7C6}"/>
              </a:ext>
            </a:extLst>
          </p:cNvPr>
          <p:cNvGraphicFramePr>
            <a:graphicFrameLocks noChangeAspect="1"/>
          </p:cNvGraphicFramePr>
          <p:nvPr>
            <p:extLst>
              <p:ext uri="{D42A27DB-BD31-4B8C-83A1-F6EECF244321}">
                <p14:modId xmlns:p14="http://schemas.microsoft.com/office/powerpoint/2010/main" val="1253737061"/>
              </p:ext>
            </p:extLst>
          </p:nvPr>
        </p:nvGraphicFramePr>
        <p:xfrm>
          <a:off x="1524000" y="824554"/>
          <a:ext cx="2311685" cy="1729153"/>
        </p:xfrm>
        <a:graphic>
          <a:graphicData uri="http://schemas.openxmlformats.org/presentationml/2006/ole">
            <mc:AlternateContent xmlns:mc="http://schemas.openxmlformats.org/markup-compatibility/2006">
              <mc:Choice xmlns:v="urn:schemas-microsoft-com:vml" Requires="v">
                <p:oleObj spid="_x0000_s7282" name="Photo Editor Photo" r:id="rId4" imgW="2467319" imgH="1857143" progId="MSPhotoEd.3">
                  <p:embed/>
                </p:oleObj>
              </mc:Choice>
              <mc:Fallback>
                <p:oleObj name="Photo Editor Photo" r:id="rId4" imgW="2467319" imgH="1857143" progId="MSPhotoEd.3">
                  <p:embed/>
                  <p:pic>
                    <p:nvPicPr>
                      <p:cNvPr id="35845" name="Object 5">
                        <a:extLst>
                          <a:ext uri="{FF2B5EF4-FFF2-40B4-BE49-F238E27FC236}">
                            <a16:creationId xmlns:a16="http://schemas.microsoft.com/office/drawing/2014/main" xmlns="" id="{4BCFEB9A-0250-47E1-B0F2-FDEDCE6DF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24554"/>
                        <a:ext cx="2311685" cy="1729153"/>
                      </a:xfrm>
                      <a:prstGeom prst="rect">
                        <a:avLst/>
                      </a:prstGeom>
                      <a:noFill/>
                      <a:ln>
                        <a:noFill/>
                      </a:ln>
                      <a:effectLst/>
                      <a:extLst/>
                    </p:spPr>
                  </p:pic>
                </p:oleObj>
              </mc:Fallback>
            </mc:AlternateContent>
          </a:graphicData>
        </a:graphic>
      </p:graphicFrame>
      <p:sp>
        <p:nvSpPr>
          <p:cNvPr id="35847" name="Rectangle 7">
            <a:extLst>
              <a:ext uri="{FF2B5EF4-FFF2-40B4-BE49-F238E27FC236}">
                <a16:creationId xmlns:a16="http://schemas.microsoft.com/office/drawing/2014/main" xmlns="" id="{1D497299-5696-41BB-A38D-AB11F5880AD8}"/>
              </a:ext>
            </a:extLst>
          </p:cNvPr>
          <p:cNvSpPr>
            <a:spLocks noChangeArrowheads="1"/>
          </p:cNvSpPr>
          <p:nvPr/>
        </p:nvSpPr>
        <p:spPr bwMode="auto">
          <a:xfrm>
            <a:off x="1981200" y="228600"/>
            <a:ext cx="739521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endParaRPr lang="en-US" altLang="en-US"/>
          </a:p>
        </p:txBody>
      </p:sp>
      <p:sp>
        <p:nvSpPr>
          <p:cNvPr id="35850" name="Text Box 10">
            <a:extLst>
              <a:ext uri="{FF2B5EF4-FFF2-40B4-BE49-F238E27FC236}">
                <a16:creationId xmlns:a16="http://schemas.microsoft.com/office/drawing/2014/main" xmlns="" id="{9ECB8812-D855-41A8-8267-D3538718E411}"/>
              </a:ext>
            </a:extLst>
          </p:cNvPr>
          <p:cNvSpPr txBox="1">
            <a:spLocks noChangeArrowheads="1"/>
          </p:cNvSpPr>
          <p:nvPr/>
        </p:nvSpPr>
        <p:spPr bwMode="auto">
          <a:xfrm>
            <a:off x="4137094" y="5743329"/>
            <a:ext cx="69213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Curium: a radioactive metal named after </a:t>
            </a:r>
          </a:p>
          <a:p>
            <a:r>
              <a:rPr lang="en-US" altLang="en-US" sz="2800" dirty="0"/>
              <a:t>                  Pierre and Marie Curie</a:t>
            </a:r>
          </a:p>
        </p:txBody>
      </p:sp>
      <p:sp>
        <p:nvSpPr>
          <p:cNvPr id="35853" name="Text Box 13">
            <a:extLst>
              <a:ext uri="{FF2B5EF4-FFF2-40B4-BE49-F238E27FC236}">
                <a16:creationId xmlns:a16="http://schemas.microsoft.com/office/drawing/2014/main" xmlns="" id="{438A05F7-DD72-49EB-82D7-296C10069F78}"/>
              </a:ext>
            </a:extLst>
          </p:cNvPr>
          <p:cNvSpPr txBox="1">
            <a:spLocks noChangeArrowheads="1"/>
          </p:cNvSpPr>
          <p:nvPr/>
        </p:nvSpPr>
        <p:spPr bwMode="auto">
          <a:xfrm>
            <a:off x="3645238" y="4620324"/>
            <a:ext cx="958578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Evidence of </a:t>
            </a:r>
            <a:r>
              <a:rPr lang="en-US" altLang="en-US" sz="2800" b="1" dirty="0"/>
              <a:t>presence</a:t>
            </a:r>
            <a:r>
              <a:rPr lang="en-US" altLang="en-US" sz="2800" dirty="0"/>
              <a:t> </a:t>
            </a:r>
            <a:r>
              <a:rPr lang="en-US" altLang="en-US" sz="2800" b="1" dirty="0"/>
              <a:t>of Curium </a:t>
            </a:r>
            <a:r>
              <a:rPr lang="en-US" altLang="en-US" sz="2800" dirty="0"/>
              <a:t>in early solar system</a:t>
            </a:r>
            <a:r>
              <a:rPr lang="en-US" altLang="en-US" sz="2400" dirty="0"/>
              <a:t>             		                4.5 billion years ago </a:t>
            </a:r>
          </a:p>
        </p:txBody>
      </p:sp>
      <p:sp>
        <p:nvSpPr>
          <p:cNvPr id="35856" name="Text Box 16">
            <a:extLst>
              <a:ext uri="{FF2B5EF4-FFF2-40B4-BE49-F238E27FC236}">
                <a16:creationId xmlns:a16="http://schemas.microsoft.com/office/drawing/2014/main" xmlns="" id="{89157C17-2452-46B9-8634-ADA87F504AE2}"/>
              </a:ext>
            </a:extLst>
          </p:cNvPr>
          <p:cNvSpPr txBox="1">
            <a:spLocks noChangeArrowheads="1"/>
          </p:cNvSpPr>
          <p:nvPr/>
        </p:nvSpPr>
        <p:spPr bwMode="auto">
          <a:xfrm>
            <a:off x="4027470" y="1434691"/>
            <a:ext cx="534894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effectLst>
                  <a:outerShdw blurRad="38100" dist="38100" dir="2700000" algn="tl">
                    <a:srgbClr val="C0C0C0"/>
                  </a:outerShdw>
                </a:effectLst>
              </a:rPr>
              <a:t>BISMUTH</a:t>
            </a:r>
            <a:r>
              <a:rPr lang="en-US" altLang="en-US" sz="2400" dirty="0">
                <a:effectLst>
                  <a:outerShdw blurRad="38100" dist="38100" dir="2700000" algn="tl">
                    <a:srgbClr val="C0C0C0"/>
                  </a:outerShdw>
                </a:effectLst>
              </a:rPr>
              <a:t> – radioactive isotope</a:t>
            </a:r>
          </a:p>
          <a:p>
            <a:r>
              <a:rPr lang="en-US" altLang="en-US" sz="2400" dirty="0">
                <a:effectLst>
                  <a:outerShdw blurRad="38100" dist="38100" dir="2700000" algn="tl">
                    <a:srgbClr val="C0C0C0"/>
                  </a:outerShdw>
                </a:effectLst>
              </a:rPr>
              <a:t>decays  into Polonium, named for Poland</a:t>
            </a:r>
            <a:r>
              <a:rPr lang="en-US" altLang="en-US" sz="2000" dirty="0">
                <a:effectLst>
                  <a:outerShdw blurRad="38100" dist="38100" dir="2700000" algn="tl">
                    <a:srgbClr val="C0C0C0"/>
                  </a:outerShdw>
                </a:effectLst>
              </a:rPr>
              <a:t>.</a:t>
            </a:r>
          </a:p>
        </p:txBody>
      </p:sp>
      <p:sp>
        <p:nvSpPr>
          <p:cNvPr id="35857" name="Text Box 17">
            <a:extLst>
              <a:ext uri="{FF2B5EF4-FFF2-40B4-BE49-F238E27FC236}">
                <a16:creationId xmlns:a16="http://schemas.microsoft.com/office/drawing/2014/main" xmlns="" id="{2509A4AE-2A7F-4001-AAFF-2BA871880CCA}"/>
              </a:ext>
            </a:extLst>
          </p:cNvPr>
          <p:cNvSpPr txBox="1">
            <a:spLocks noChangeArrowheads="1"/>
          </p:cNvSpPr>
          <p:nvPr/>
        </p:nvSpPr>
        <p:spPr bwMode="auto">
          <a:xfrm>
            <a:off x="3793548" y="774846"/>
            <a:ext cx="68335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 … I dreamed upside-down metal J’s</a:t>
            </a:r>
          </a:p>
        </p:txBody>
      </p:sp>
      <p:sp>
        <p:nvSpPr>
          <p:cNvPr id="35858" name="Text Box 18">
            <a:extLst>
              <a:ext uri="{FF2B5EF4-FFF2-40B4-BE49-F238E27FC236}">
                <a16:creationId xmlns:a16="http://schemas.microsoft.com/office/drawing/2014/main" xmlns="" id="{21EC0E09-BFA5-457B-9B01-F4E3DBDCF758}"/>
              </a:ext>
            </a:extLst>
          </p:cNvPr>
          <p:cNvSpPr txBox="1">
            <a:spLocks noChangeArrowheads="1"/>
          </p:cNvSpPr>
          <p:nvPr/>
        </p:nvSpPr>
        <p:spPr bwMode="auto">
          <a:xfrm>
            <a:off x="1077009" y="2722620"/>
            <a:ext cx="95045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 </a:t>
            </a:r>
            <a:r>
              <a:rPr lang="en-US" altLang="en-US" sz="2400" dirty="0"/>
              <a:t>Dreams of </a:t>
            </a:r>
            <a:r>
              <a:rPr lang="en-US" altLang="en-US" sz="3200" dirty="0"/>
              <a:t>urine</a:t>
            </a:r>
            <a:r>
              <a:rPr lang="en-US" altLang="en-US" sz="2400" dirty="0"/>
              <a:t> on mother’s floors </a:t>
            </a:r>
            <a:r>
              <a:rPr lang="en-US" altLang="en-US" sz="2800" dirty="0"/>
              <a:t>= earth’s crust </a:t>
            </a:r>
          </a:p>
          <a:p>
            <a:r>
              <a:rPr lang="en-US" altLang="en-US" sz="2800" dirty="0"/>
              <a:t>URANIUM </a:t>
            </a:r>
            <a:r>
              <a:rPr lang="en-US" altLang="en-US" sz="2400" dirty="0"/>
              <a:t>led to Curies’ discoveries of  Radium and Polonium.</a:t>
            </a:r>
          </a:p>
        </p:txBody>
      </p:sp>
      <p:pic>
        <p:nvPicPr>
          <p:cNvPr id="35859" name="Picture 19" descr="uranium ore_blue glow">
            <a:extLst>
              <a:ext uri="{FF2B5EF4-FFF2-40B4-BE49-F238E27FC236}">
                <a16:creationId xmlns:a16="http://schemas.microsoft.com/office/drawing/2014/main" xmlns="" id="{62E0ABC9-8FF7-4E2E-803A-1FED2137E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8120" y="2406094"/>
            <a:ext cx="2137753" cy="17931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Marie-Curie Head Shot">
            <a:extLst>
              <a:ext uri="{FF2B5EF4-FFF2-40B4-BE49-F238E27FC236}">
                <a16:creationId xmlns:a16="http://schemas.microsoft.com/office/drawing/2014/main" xmlns="" id="{4CA4FEFD-DECE-4D9E-8B54-9DDD5B36A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6134" y="-15008"/>
            <a:ext cx="1681999" cy="167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9FB45FAE-83C0-4133-81D3-0A1911F51867}"/>
              </a:ext>
            </a:extLst>
          </p:cNvPr>
          <p:cNvSpPr txBox="1"/>
          <p:nvPr/>
        </p:nvSpPr>
        <p:spPr>
          <a:xfrm>
            <a:off x="201373" y="6154705"/>
            <a:ext cx="3559654" cy="751303"/>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xmlns="" id="{AAC08E45-5099-462F-B64D-9B207AD14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162" y="3943219"/>
            <a:ext cx="3160119" cy="2686726"/>
          </a:xfrm>
          <a:prstGeom prst="rect">
            <a:avLst/>
          </a:prstGeom>
        </p:spPr>
      </p:pic>
      <p:sp>
        <p:nvSpPr>
          <p:cNvPr id="3" name="TextBox 2">
            <a:extLst>
              <a:ext uri="{FF2B5EF4-FFF2-40B4-BE49-F238E27FC236}">
                <a16:creationId xmlns:a16="http://schemas.microsoft.com/office/drawing/2014/main" xmlns="" id="{064E9C99-FDB6-4FA4-8F12-2F55E8115372}"/>
              </a:ext>
            </a:extLst>
          </p:cNvPr>
          <p:cNvSpPr txBox="1"/>
          <p:nvPr/>
        </p:nvSpPr>
        <p:spPr>
          <a:xfrm>
            <a:off x="786127" y="3932628"/>
            <a:ext cx="2390146" cy="769441"/>
          </a:xfrm>
          <a:prstGeom prst="rect">
            <a:avLst/>
          </a:prstGeom>
          <a:noFill/>
        </p:spPr>
        <p:txBody>
          <a:bodyPr wrap="square" rtlCol="0">
            <a:spAutoFit/>
          </a:bodyPr>
          <a:lstStyle/>
          <a:p>
            <a:r>
              <a:rPr lang="en-US" sz="4400" dirty="0">
                <a:solidFill>
                  <a:schemeClr val="bg1"/>
                </a:solidFill>
              </a:rPr>
              <a:t>CURIUM</a:t>
            </a:r>
          </a:p>
        </p:txBody>
      </p:sp>
      <p:sp>
        <p:nvSpPr>
          <p:cNvPr id="2" name="TextBox 1">
            <a:extLst>
              <a:ext uri="{FF2B5EF4-FFF2-40B4-BE49-F238E27FC236}">
                <a16:creationId xmlns:a16="http://schemas.microsoft.com/office/drawing/2014/main" xmlns="" id="{65803256-E28D-44C1-8C5A-51C4A21459AA}"/>
              </a:ext>
            </a:extLst>
          </p:cNvPr>
          <p:cNvSpPr txBox="1"/>
          <p:nvPr/>
        </p:nvSpPr>
        <p:spPr>
          <a:xfrm>
            <a:off x="4654193" y="3932629"/>
            <a:ext cx="3913650" cy="584775"/>
          </a:xfrm>
          <a:prstGeom prst="rect">
            <a:avLst/>
          </a:prstGeom>
          <a:solidFill>
            <a:srgbClr val="FBF0FE"/>
          </a:solidFill>
        </p:spPr>
        <p:txBody>
          <a:bodyPr wrap="square" rtlCol="0">
            <a:spAutoFit/>
          </a:bodyPr>
          <a:lstStyle/>
          <a:p>
            <a:r>
              <a:rPr lang="en-US" sz="3200" i="1" dirty="0"/>
              <a:t>      </a:t>
            </a:r>
            <a:r>
              <a:rPr lang="en-US" sz="3200" dirty="0">
                <a:effectLst>
                  <a:outerShdw blurRad="38100" dist="38100" dir="2700000" algn="tl">
                    <a:srgbClr val="000000">
                      <a:alpha val="43137"/>
                    </a:srgbClr>
                  </a:outerShdw>
                </a:effectLst>
              </a:rPr>
              <a:t>CURIOUS MARIE</a:t>
            </a:r>
          </a:p>
        </p:txBody>
      </p:sp>
      <p:sp>
        <p:nvSpPr>
          <p:cNvPr id="7" name="TextBox 6">
            <a:extLst>
              <a:ext uri="{FF2B5EF4-FFF2-40B4-BE49-F238E27FC236}">
                <a16:creationId xmlns:a16="http://schemas.microsoft.com/office/drawing/2014/main" xmlns="" id="{9C7CC424-D872-40A9-A6DA-2A00093443A6}"/>
              </a:ext>
            </a:extLst>
          </p:cNvPr>
          <p:cNvSpPr txBox="1"/>
          <p:nvPr/>
        </p:nvSpPr>
        <p:spPr>
          <a:xfrm>
            <a:off x="9921651" y="1630657"/>
            <a:ext cx="1410964" cy="400110"/>
          </a:xfrm>
          <a:prstGeom prst="rect">
            <a:avLst/>
          </a:prstGeom>
          <a:noFill/>
        </p:spPr>
        <p:txBody>
          <a:bodyPr wrap="none" rtlCol="0">
            <a:spAutoFit/>
          </a:bodyPr>
          <a:lstStyle/>
          <a:p>
            <a:r>
              <a:rPr lang="en-US" sz="2000" dirty="0"/>
              <a:t>Marie Curie</a:t>
            </a:r>
          </a:p>
        </p:txBody>
      </p:sp>
    </p:spTree>
  </p:cSld>
  <p:clrMapOvr>
    <a:masterClrMapping/>
  </p:clrMapOvr>
  <p:transition advTm="16"/>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7538">
              <a:srgbClr val="E8E5F8"/>
            </a:gs>
            <a:gs pos="100000">
              <a:srgbClr val="FBF0F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xmlns="" id="{26446A17-72D4-403F-9EB2-A1ACD18ADADB}"/>
              </a:ext>
            </a:extLst>
          </p:cNvPr>
          <p:cNvSpPr>
            <a:spLocks noGrp="1" noChangeArrowheads="1"/>
          </p:cNvSpPr>
          <p:nvPr>
            <p:ph type="title" sz="quarter"/>
          </p:nvPr>
        </p:nvSpPr>
        <p:spPr>
          <a:xfrm>
            <a:off x="1357969" y="0"/>
            <a:ext cx="8875092" cy="875575"/>
          </a:xfrm>
        </p:spPr>
        <p:txBody>
          <a:bodyPr>
            <a:normAutofit fontScale="90000"/>
          </a:bodyPr>
          <a:lstStyle/>
          <a:p>
            <a:r>
              <a:rPr lang="en-US" altLang="en-US" sz="2800" dirty="0"/>
              <a:t>                </a:t>
            </a:r>
            <a:br>
              <a:rPr lang="en-US" altLang="en-US" sz="2800" dirty="0"/>
            </a:br>
            <a:r>
              <a:rPr lang="en-US" altLang="en-US" sz="2800" dirty="0"/>
              <a:t>       </a:t>
            </a:r>
            <a:r>
              <a:rPr lang="en-US" altLang="en-US" sz="4000" dirty="0">
                <a:solidFill>
                  <a:schemeClr val="bg2">
                    <a:lumMod val="25000"/>
                  </a:schemeClr>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REAL ESTATE - ALCHEMY - CURIOUS MARIE</a:t>
            </a:r>
            <a:r>
              <a:rPr lang="en-US" altLang="en-US" sz="2700" dirty="0">
                <a:solidFill>
                  <a:schemeClr val="tx1"/>
                </a:solidFill>
                <a:latin typeface="Bauhaus 93" panose="04030905020B02020C02" pitchFamily="82" charset="0"/>
              </a:rPr>
              <a:t/>
            </a:r>
            <a:br>
              <a:rPr lang="en-US" altLang="en-US" sz="2700" dirty="0">
                <a:solidFill>
                  <a:schemeClr val="tx1"/>
                </a:solidFill>
                <a:latin typeface="Bauhaus 93" panose="04030905020B02020C02" pitchFamily="82" charset="0"/>
              </a:rPr>
            </a:br>
            <a:r>
              <a:rPr lang="en-US" altLang="en-US" sz="2700" dirty="0">
                <a:solidFill>
                  <a:schemeClr val="tx1"/>
                </a:solidFill>
              </a:rPr>
              <a:t>                                                          </a:t>
            </a:r>
            <a:r>
              <a:rPr lang="en-US" altLang="en-US" sz="3100" dirty="0"/>
              <a:t>7/16/93</a:t>
            </a:r>
          </a:p>
        </p:txBody>
      </p:sp>
      <p:pic>
        <p:nvPicPr>
          <p:cNvPr id="303107" name="Picture 3" descr="clockthread copy">
            <a:extLst>
              <a:ext uri="{FF2B5EF4-FFF2-40B4-BE49-F238E27FC236}">
                <a16:creationId xmlns:a16="http://schemas.microsoft.com/office/drawing/2014/main" xmlns="" id="{C2060EA6-BD07-4D15-AEF6-79D3E3926A32}"/>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396069" y="1356006"/>
            <a:ext cx="1295399" cy="14675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3113" name="Picture 5" descr=" PP Arch 3.jpg">
            <a:extLst>
              <a:ext uri="{FF2B5EF4-FFF2-40B4-BE49-F238E27FC236}">
                <a16:creationId xmlns:a16="http://schemas.microsoft.com/office/drawing/2014/main" xmlns="" id="{6A702720-A169-4469-AAC5-3BDFDFD2020C}"/>
              </a:ext>
            </a:extLst>
          </p:cNvPr>
          <p:cNvPicPr>
            <a:picLocks noGrp="1" noChangeAspect="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2170481" y="3330557"/>
            <a:ext cx="1811338" cy="2087842"/>
          </a:xfrm>
          <a:solidFill>
            <a:srgbClr val="FBF0FE"/>
          </a:solidFill>
          <a:ln/>
          <a:extLst/>
        </p:spPr>
      </p:pic>
      <p:pic>
        <p:nvPicPr>
          <p:cNvPr id="303115" name="Picture 6" descr=" PP flat .jpg">
            <a:extLst>
              <a:ext uri="{FF2B5EF4-FFF2-40B4-BE49-F238E27FC236}">
                <a16:creationId xmlns:a16="http://schemas.microsoft.com/office/drawing/2014/main" xmlns="" id="{44ADF31A-1221-4B61-BBAB-B03876DE8592}"/>
              </a:ext>
            </a:extLst>
          </p:cNvPr>
          <p:cNvPicPr>
            <a:picLocks noGrp="1" noChangeAspect="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8034779" y="3384516"/>
            <a:ext cx="1811338" cy="19847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3108" name="Text Box 4">
            <a:extLst>
              <a:ext uri="{FF2B5EF4-FFF2-40B4-BE49-F238E27FC236}">
                <a16:creationId xmlns:a16="http://schemas.microsoft.com/office/drawing/2014/main" xmlns="" id="{AB745818-C7D6-4196-A6EB-C8E2B5DC8837}"/>
              </a:ext>
            </a:extLst>
          </p:cNvPr>
          <p:cNvSpPr txBox="1">
            <a:spLocks noChangeArrowheads="1"/>
          </p:cNvSpPr>
          <p:nvPr/>
        </p:nvSpPr>
        <p:spPr bwMode="auto">
          <a:xfrm>
            <a:off x="1660525" y="29559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600"/>
          </a:p>
        </p:txBody>
      </p:sp>
      <p:sp>
        <p:nvSpPr>
          <p:cNvPr id="303109" name="Text Box 5">
            <a:extLst>
              <a:ext uri="{FF2B5EF4-FFF2-40B4-BE49-F238E27FC236}">
                <a16:creationId xmlns:a16="http://schemas.microsoft.com/office/drawing/2014/main" xmlns="" id="{FA29BC0C-4C48-4CA7-9739-7441137D4DDC}"/>
              </a:ext>
            </a:extLst>
          </p:cNvPr>
          <p:cNvSpPr txBox="1">
            <a:spLocks noChangeArrowheads="1"/>
          </p:cNvSpPr>
          <p:nvPr/>
        </p:nvSpPr>
        <p:spPr bwMode="auto">
          <a:xfrm>
            <a:off x="1905001" y="2895601"/>
            <a:ext cx="1463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p:txBody>
      </p:sp>
      <p:sp>
        <p:nvSpPr>
          <p:cNvPr id="303110" name="AutoShape 6">
            <a:extLst>
              <a:ext uri="{FF2B5EF4-FFF2-40B4-BE49-F238E27FC236}">
                <a16:creationId xmlns:a16="http://schemas.microsoft.com/office/drawing/2014/main" xmlns="" id="{DD579351-2116-4CED-93AE-6F52DB61E371}"/>
              </a:ext>
            </a:extLst>
          </p:cNvPr>
          <p:cNvSpPr>
            <a:spLocks noChangeArrowheads="1"/>
          </p:cNvSpPr>
          <p:nvPr/>
        </p:nvSpPr>
        <p:spPr bwMode="auto">
          <a:xfrm>
            <a:off x="2636838" y="1655134"/>
            <a:ext cx="8740787" cy="1112812"/>
          </a:xfrm>
          <a:prstGeom prst="wedgeEllipseCallout">
            <a:avLst>
              <a:gd name="adj1" fmla="val -60458"/>
              <a:gd name="adj2" fmla="val -42148"/>
            </a:avLst>
          </a:prstGeom>
          <a:solidFill>
            <a:srgbClr val="FBF0FE"/>
          </a:solidFill>
          <a:ln w="9525">
            <a:solidFill>
              <a:schemeClr val="tx1"/>
            </a:solidFill>
            <a:miter lim="800000"/>
            <a:headEnd/>
            <a:tailEnd/>
          </a:ln>
          <a:effectLst/>
          <a:extLst/>
        </p:spPr>
        <p:txBody>
          <a:bodyPr/>
          <a:lstStyle/>
          <a:p>
            <a:pPr algn="ctr"/>
            <a:r>
              <a:rPr lang="en-US" altLang="en-US" sz="2800" dirty="0">
                <a:solidFill>
                  <a:schemeClr val="bg1"/>
                </a:solidFill>
              </a:rPr>
              <a:t>.</a:t>
            </a:r>
            <a:r>
              <a:rPr lang="en-US" altLang="en-US" sz="2800" dirty="0"/>
              <a:t> I’m in real estate </a:t>
            </a:r>
            <a:r>
              <a:rPr lang="en-US" altLang="en-US" sz="2800" u="sng" dirty="0"/>
              <a:t>and</a:t>
            </a:r>
            <a:r>
              <a:rPr lang="en-US" altLang="en-US" sz="2800" dirty="0"/>
              <a:t> I’m an alchemist</a:t>
            </a:r>
            <a:r>
              <a:rPr lang="en-US" altLang="en-US" sz="2800" dirty="0">
                <a:solidFill>
                  <a:schemeClr val="bg1"/>
                </a:solidFill>
              </a:rPr>
              <a:t> </a:t>
            </a:r>
            <a:r>
              <a:rPr lang="en-US" altLang="en-US" sz="2800" dirty="0"/>
              <a:t>People here do more than one  thing.</a:t>
            </a:r>
          </a:p>
        </p:txBody>
      </p:sp>
      <p:sp>
        <p:nvSpPr>
          <p:cNvPr id="303111" name="AutoShape 7">
            <a:extLst>
              <a:ext uri="{FF2B5EF4-FFF2-40B4-BE49-F238E27FC236}">
                <a16:creationId xmlns:a16="http://schemas.microsoft.com/office/drawing/2014/main" xmlns="" id="{0C97F0E1-3968-48AE-9FFD-EFD758E77BC3}"/>
              </a:ext>
            </a:extLst>
          </p:cNvPr>
          <p:cNvSpPr>
            <a:spLocks noChangeArrowheads="1"/>
          </p:cNvSpPr>
          <p:nvPr/>
        </p:nvSpPr>
        <p:spPr bwMode="auto">
          <a:xfrm rot="10800000">
            <a:off x="6029216" y="869640"/>
            <a:ext cx="5248428" cy="685800"/>
          </a:xfrm>
          <a:prstGeom prst="cloudCallout">
            <a:avLst>
              <a:gd name="adj1" fmla="val -41870"/>
              <a:gd name="adj2" fmla="val 109028"/>
            </a:avLst>
          </a:prstGeom>
          <a:solidFill>
            <a:srgbClr val="FBF0FE"/>
          </a:solidFill>
          <a:ln w="9525">
            <a:solidFill>
              <a:schemeClr val="tx1"/>
            </a:solidFill>
            <a:round/>
            <a:headEnd/>
            <a:tailEnd/>
          </a:ln>
          <a:effectLst/>
          <a:extLst/>
        </p:spPr>
        <p:txBody>
          <a:bodyPr rot="10800000"/>
          <a:lstStyle/>
          <a:p>
            <a:pPr algn="ctr"/>
            <a:r>
              <a:rPr lang="en-US" altLang="en-US" sz="2800" dirty="0"/>
              <a:t>Are you an alchemist? </a:t>
            </a:r>
          </a:p>
        </p:txBody>
      </p:sp>
      <p:sp>
        <p:nvSpPr>
          <p:cNvPr id="303112" name="Text Box 8">
            <a:extLst>
              <a:ext uri="{FF2B5EF4-FFF2-40B4-BE49-F238E27FC236}">
                <a16:creationId xmlns:a16="http://schemas.microsoft.com/office/drawing/2014/main" xmlns="" id="{80C0E5A9-89A1-49AB-BDE6-E4407DE9EDB2}"/>
              </a:ext>
            </a:extLst>
          </p:cNvPr>
          <p:cNvSpPr txBox="1">
            <a:spLocks noChangeArrowheads="1"/>
          </p:cNvSpPr>
          <p:nvPr/>
        </p:nvSpPr>
        <p:spPr bwMode="auto">
          <a:xfrm>
            <a:off x="2383604" y="5981011"/>
            <a:ext cx="96322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t>REAL ESTATE    •            Land / Geology        •</a:t>
            </a:r>
            <a:r>
              <a:rPr lang="en-US" altLang="en-US" sz="2000" dirty="0"/>
              <a:t> </a:t>
            </a:r>
            <a:r>
              <a:rPr lang="en-US" altLang="en-US" sz="2400" dirty="0"/>
              <a:t>	          Steno</a:t>
            </a:r>
          </a:p>
          <a:p>
            <a:r>
              <a:rPr lang="en-US" altLang="en-US" sz="2400" dirty="0"/>
              <a:t>ALCHEMY         •               Chemistry              •        Marie Curie</a:t>
            </a:r>
          </a:p>
        </p:txBody>
      </p:sp>
      <p:sp>
        <p:nvSpPr>
          <p:cNvPr id="303120" name="Text Box 16">
            <a:extLst>
              <a:ext uri="{FF2B5EF4-FFF2-40B4-BE49-F238E27FC236}">
                <a16:creationId xmlns:a16="http://schemas.microsoft.com/office/drawing/2014/main" xmlns="" id="{C6AD04DC-5E7B-423A-A0AC-819702444C5B}"/>
              </a:ext>
            </a:extLst>
          </p:cNvPr>
          <p:cNvSpPr txBox="1">
            <a:spLocks noChangeArrowheads="1"/>
          </p:cNvSpPr>
          <p:nvPr/>
        </p:nvSpPr>
        <p:spPr bwMode="auto">
          <a:xfrm>
            <a:off x="2288568" y="2956036"/>
            <a:ext cx="23587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i="1" dirty="0">
                <a:solidFill>
                  <a:schemeClr val="tx2"/>
                </a:solidFill>
              </a:rPr>
              <a:t>5 - 250  cm</a:t>
            </a:r>
          </a:p>
        </p:txBody>
      </p:sp>
      <p:sp>
        <p:nvSpPr>
          <p:cNvPr id="303121" name="Text Box 17">
            <a:extLst>
              <a:ext uri="{FF2B5EF4-FFF2-40B4-BE49-F238E27FC236}">
                <a16:creationId xmlns:a16="http://schemas.microsoft.com/office/drawing/2014/main" xmlns="" id="{1D72B7F0-840C-4827-92F6-1D0AAEA90E91}"/>
              </a:ext>
            </a:extLst>
          </p:cNvPr>
          <p:cNvSpPr txBox="1">
            <a:spLocks noChangeArrowheads="1"/>
          </p:cNvSpPr>
          <p:nvPr/>
        </p:nvSpPr>
        <p:spPr bwMode="auto">
          <a:xfrm>
            <a:off x="7861443" y="2967335"/>
            <a:ext cx="228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i="1" dirty="0">
                <a:solidFill>
                  <a:schemeClr val="tx2"/>
                </a:solidFill>
              </a:rPr>
              <a:t> 5 Sold  250 cm</a:t>
            </a:r>
          </a:p>
        </p:txBody>
      </p:sp>
      <p:sp>
        <p:nvSpPr>
          <p:cNvPr id="303123" name="Text Box 19">
            <a:extLst>
              <a:ext uri="{FF2B5EF4-FFF2-40B4-BE49-F238E27FC236}">
                <a16:creationId xmlns:a16="http://schemas.microsoft.com/office/drawing/2014/main" xmlns="" id="{37B2571D-CB92-420A-A89D-9E96A2803D6B}"/>
              </a:ext>
            </a:extLst>
          </p:cNvPr>
          <p:cNvSpPr txBox="1">
            <a:spLocks noChangeArrowheads="1"/>
          </p:cNvSpPr>
          <p:nvPr/>
        </p:nvSpPr>
        <p:spPr bwMode="auto">
          <a:xfrm>
            <a:off x="4671316" y="5135306"/>
            <a:ext cx="288708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t>Isotope     Cm -250           </a:t>
            </a:r>
          </a:p>
          <a:p>
            <a:r>
              <a:rPr lang="en-US" altLang="en-US" sz="2200" dirty="0"/>
              <a:t>Half Life    9700.0 Years</a:t>
            </a:r>
          </a:p>
          <a:p>
            <a:endParaRPr lang="en-US" altLang="en-US" dirty="0"/>
          </a:p>
        </p:txBody>
      </p:sp>
      <p:sp>
        <p:nvSpPr>
          <p:cNvPr id="303125" name="Text Box 21">
            <a:extLst>
              <a:ext uri="{FF2B5EF4-FFF2-40B4-BE49-F238E27FC236}">
                <a16:creationId xmlns:a16="http://schemas.microsoft.com/office/drawing/2014/main" xmlns="" id="{0F0C4EAE-29C7-4797-9D88-E1BE0E2EBFF1}"/>
              </a:ext>
            </a:extLst>
          </p:cNvPr>
          <p:cNvSpPr txBox="1">
            <a:spLocks noChangeArrowheads="1"/>
          </p:cNvSpPr>
          <p:nvPr/>
        </p:nvSpPr>
        <p:spPr bwMode="auto">
          <a:xfrm>
            <a:off x="4179869" y="377713"/>
            <a:ext cx="914401" cy="47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a:p>
        </p:txBody>
      </p:sp>
      <p:pic>
        <p:nvPicPr>
          <p:cNvPr id="303126" name="Picture 22" descr="Marie-Curie Head Shot">
            <a:extLst>
              <a:ext uri="{FF2B5EF4-FFF2-40B4-BE49-F238E27FC236}">
                <a16:creationId xmlns:a16="http://schemas.microsoft.com/office/drawing/2014/main" xmlns="" id="{6EFE06F6-694B-481C-871D-FDBDA7FEFEC2}"/>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0880726" y="0"/>
            <a:ext cx="12954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3128" name="Text Box 24">
            <a:extLst>
              <a:ext uri="{FF2B5EF4-FFF2-40B4-BE49-F238E27FC236}">
                <a16:creationId xmlns:a16="http://schemas.microsoft.com/office/drawing/2014/main" xmlns="" id="{2721525C-C7CC-4618-B3E9-F1A40AEBB6A8}"/>
              </a:ext>
            </a:extLst>
          </p:cNvPr>
          <p:cNvSpPr txBox="1">
            <a:spLocks noChangeArrowheads="1"/>
          </p:cNvSpPr>
          <p:nvPr/>
        </p:nvSpPr>
        <p:spPr bwMode="auto">
          <a:xfrm>
            <a:off x="3108326" y="-127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303129" name="Picture 25" descr="steno">
            <a:extLst>
              <a:ext uri="{FF2B5EF4-FFF2-40B4-BE49-F238E27FC236}">
                <a16:creationId xmlns:a16="http://schemas.microsoft.com/office/drawing/2014/main" xmlns="" id="{99959452-FB0D-404A-B4DD-93380A4046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31" y="87181"/>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C3B4B88D-FC52-4742-A166-9E8EA20E8264}"/>
              </a:ext>
            </a:extLst>
          </p:cNvPr>
          <p:cNvSpPr txBox="1"/>
          <p:nvPr/>
        </p:nvSpPr>
        <p:spPr>
          <a:xfrm>
            <a:off x="-89677" y="1529363"/>
            <a:ext cx="1573572" cy="369332"/>
          </a:xfrm>
          <a:prstGeom prst="rect">
            <a:avLst/>
          </a:prstGeom>
          <a:noFill/>
        </p:spPr>
        <p:txBody>
          <a:bodyPr wrap="none" rtlCol="0">
            <a:spAutoFit/>
          </a:bodyPr>
          <a:lstStyle/>
          <a:p>
            <a:r>
              <a:rPr lang="en-US" dirty="0"/>
              <a:t>Nicholas Steno</a:t>
            </a:r>
          </a:p>
        </p:txBody>
      </p:sp>
      <p:sp>
        <p:nvSpPr>
          <p:cNvPr id="8" name="TextBox 7">
            <a:extLst>
              <a:ext uri="{FF2B5EF4-FFF2-40B4-BE49-F238E27FC236}">
                <a16:creationId xmlns:a16="http://schemas.microsoft.com/office/drawing/2014/main" xmlns="" id="{6483A7B5-E7ED-4286-A16C-4EA81B253E4C}"/>
              </a:ext>
            </a:extLst>
          </p:cNvPr>
          <p:cNvSpPr txBox="1"/>
          <p:nvPr/>
        </p:nvSpPr>
        <p:spPr>
          <a:xfrm>
            <a:off x="10880726" y="1407085"/>
            <a:ext cx="1287532" cy="369332"/>
          </a:xfrm>
          <a:prstGeom prst="rect">
            <a:avLst/>
          </a:prstGeom>
          <a:noFill/>
        </p:spPr>
        <p:txBody>
          <a:bodyPr wrap="none" rtlCol="0">
            <a:spAutoFit/>
          </a:bodyPr>
          <a:lstStyle/>
          <a:p>
            <a:r>
              <a:rPr lang="en-US" dirty="0"/>
              <a:t>Marie Curie</a:t>
            </a:r>
          </a:p>
        </p:txBody>
      </p:sp>
      <p:pic>
        <p:nvPicPr>
          <p:cNvPr id="22" name="Picture 21">
            <a:extLst>
              <a:ext uri="{FF2B5EF4-FFF2-40B4-BE49-F238E27FC236}">
                <a16:creationId xmlns:a16="http://schemas.microsoft.com/office/drawing/2014/main" xmlns="" id="{E9F5048E-A073-4919-B5C3-2FD9C83FA9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7069" y="3054780"/>
            <a:ext cx="2784295" cy="2025389"/>
          </a:xfrm>
          <a:prstGeom prst="rect">
            <a:avLst/>
          </a:prstGeom>
        </p:spPr>
      </p:pic>
      <p:sp>
        <p:nvSpPr>
          <p:cNvPr id="5" name="TextBox 4">
            <a:extLst>
              <a:ext uri="{FF2B5EF4-FFF2-40B4-BE49-F238E27FC236}">
                <a16:creationId xmlns:a16="http://schemas.microsoft.com/office/drawing/2014/main" xmlns="" id="{0F356996-0A12-4450-871B-ED0E00EC49B6}"/>
              </a:ext>
            </a:extLst>
          </p:cNvPr>
          <p:cNvSpPr txBox="1"/>
          <p:nvPr/>
        </p:nvSpPr>
        <p:spPr>
          <a:xfrm>
            <a:off x="5099800" y="3012087"/>
            <a:ext cx="2419219" cy="646331"/>
          </a:xfrm>
          <a:prstGeom prst="rect">
            <a:avLst/>
          </a:prstGeom>
          <a:noFill/>
        </p:spPr>
        <p:txBody>
          <a:bodyPr wrap="square" rtlCol="0">
            <a:spAutoFit/>
          </a:bodyPr>
          <a:lstStyle/>
          <a:p>
            <a:r>
              <a:rPr lang="en-US" sz="3600" dirty="0">
                <a:solidFill>
                  <a:schemeClr val="bg1"/>
                </a:solidFill>
              </a:rPr>
              <a:t>CURIUM</a:t>
            </a:r>
          </a:p>
        </p:txBody>
      </p:sp>
    </p:spTree>
  </p:cSld>
  <p:clrMapOvr>
    <a:masterClrMapping/>
  </p:clrMapOvr>
  <p:transition advTm="33904"/>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xmlns="" id="{E189DAF5-2173-4DE7-93D2-6AF32E73CAE6}"/>
              </a:ext>
            </a:extLst>
          </p:cNvPr>
          <p:cNvSpPr>
            <a:spLocks noGrp="1" noChangeArrowheads="1"/>
          </p:cNvSpPr>
          <p:nvPr>
            <p:ph type="title"/>
          </p:nvPr>
        </p:nvSpPr>
        <p:spPr>
          <a:xfrm>
            <a:off x="1524000" y="0"/>
            <a:ext cx="9372600" cy="1139487"/>
          </a:xfrm>
        </p:spPr>
        <p:txBody>
          <a:bodyPr>
            <a:noAutofit/>
          </a:bodyPr>
          <a:lstStyle/>
          <a:p>
            <a:r>
              <a:rPr lang="en-US" altLang="en-US" sz="4000" dirty="0">
                <a:solidFill>
                  <a:srgbClr val="3333CC"/>
                </a:solidFill>
                <a:effectLst>
                  <a:outerShdw blurRad="38100" dist="38100" dir="2700000" algn="tl">
                    <a:srgbClr val="000000">
                      <a:alpha val="43137"/>
                    </a:srgbClr>
                  </a:outerShdw>
                </a:effectLst>
              </a:rPr>
              <a:t>    Visual Associative Recognition Memory</a:t>
            </a:r>
            <a:br>
              <a:rPr lang="en-US" altLang="en-US" sz="4000" dirty="0">
                <a:solidFill>
                  <a:srgbClr val="3333CC"/>
                </a:solidFill>
                <a:effectLst>
                  <a:outerShdw blurRad="38100" dist="38100" dir="2700000" algn="tl">
                    <a:srgbClr val="000000">
                      <a:alpha val="43137"/>
                    </a:srgbClr>
                  </a:outerShdw>
                </a:effectLst>
              </a:rPr>
            </a:br>
            <a:r>
              <a:rPr lang="en-US" altLang="en-US" sz="4000" dirty="0">
                <a:solidFill>
                  <a:srgbClr val="3333CC"/>
                </a:solidFill>
                <a:effectLst>
                  <a:outerShdw blurRad="38100" dist="38100" dir="2700000" algn="tl">
                    <a:srgbClr val="000000">
                      <a:alpha val="43137"/>
                    </a:srgbClr>
                  </a:outerShdw>
                </a:effectLst>
              </a:rPr>
              <a:t>                             in Dreams</a:t>
            </a:r>
          </a:p>
        </p:txBody>
      </p:sp>
      <p:sp>
        <p:nvSpPr>
          <p:cNvPr id="292867" name="Rectangle 3">
            <a:extLst>
              <a:ext uri="{FF2B5EF4-FFF2-40B4-BE49-F238E27FC236}">
                <a16:creationId xmlns:a16="http://schemas.microsoft.com/office/drawing/2014/main" xmlns="" id="{6C97C937-1143-48AD-B135-A9207B3BA91B}"/>
              </a:ext>
            </a:extLst>
          </p:cNvPr>
          <p:cNvSpPr>
            <a:spLocks noChangeArrowheads="1"/>
          </p:cNvSpPr>
          <p:nvPr/>
        </p:nvSpPr>
        <p:spPr bwMode="auto">
          <a:xfrm>
            <a:off x="1524000" y="3168651"/>
            <a:ext cx="8288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n-US" altLang="en-US" sz="2800">
              <a:latin typeface="Arial" panose="020B0604020202020204" pitchFamily="34" charset="0"/>
            </a:endParaRPr>
          </a:p>
        </p:txBody>
      </p:sp>
      <p:sp>
        <p:nvSpPr>
          <p:cNvPr id="292868" name="Text Box 4">
            <a:extLst>
              <a:ext uri="{FF2B5EF4-FFF2-40B4-BE49-F238E27FC236}">
                <a16:creationId xmlns:a16="http://schemas.microsoft.com/office/drawing/2014/main" xmlns="" id="{B3E721C8-6B5F-4779-9FFD-0F878951827B}"/>
              </a:ext>
            </a:extLst>
          </p:cNvPr>
          <p:cNvSpPr txBox="1">
            <a:spLocks noChangeArrowheads="1"/>
          </p:cNvSpPr>
          <p:nvPr/>
        </p:nvSpPr>
        <p:spPr bwMode="auto">
          <a:xfrm>
            <a:off x="-61940" y="379166"/>
            <a:ext cx="1231588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800" dirty="0">
              <a:latin typeface="Arial" panose="020B0604020202020204" pitchFamily="34" charset="0"/>
            </a:endParaRPr>
          </a:p>
          <a:p>
            <a:r>
              <a:rPr lang="en-US" altLang="en-US" sz="2800" dirty="0">
                <a:latin typeface="Arial" panose="020B0604020202020204" pitchFamily="34" charset="0"/>
              </a:rPr>
              <a:t>	   </a:t>
            </a:r>
          </a:p>
          <a:p>
            <a:r>
              <a:rPr lang="en-US" altLang="en-US" sz="2800" dirty="0">
                <a:latin typeface="Arial" panose="020B0604020202020204" pitchFamily="34" charset="0"/>
              </a:rPr>
              <a:t>	         </a:t>
            </a:r>
            <a:r>
              <a:rPr lang="en-US" altLang="en-US" sz="2400" dirty="0">
                <a:latin typeface="Arial" panose="020B0604020202020204" pitchFamily="34" charset="0"/>
              </a:rPr>
              <a:t>• Visual memory </a:t>
            </a:r>
            <a:r>
              <a:rPr lang="en-US" altLang="en-US" sz="2400" dirty="0">
                <a:solidFill>
                  <a:srgbClr val="3B40FB"/>
                </a:solidFill>
                <a:latin typeface="Arial" panose="020B0604020202020204" pitchFamily="34" charset="0"/>
              </a:rPr>
              <a:t>stores</a:t>
            </a:r>
            <a:r>
              <a:rPr lang="en-US" altLang="en-US" sz="2400" dirty="0">
                <a:solidFill>
                  <a:srgbClr val="3333CC"/>
                </a:solidFill>
                <a:latin typeface="Arial" panose="020B0604020202020204" pitchFamily="34" charset="0"/>
              </a:rPr>
              <a:t> </a:t>
            </a:r>
            <a:r>
              <a:rPr lang="en-US" altLang="en-US" sz="2400" dirty="0">
                <a:latin typeface="Arial" panose="020B0604020202020204" pitchFamily="34" charset="0"/>
              </a:rPr>
              <a:t>dream</a:t>
            </a:r>
            <a:r>
              <a:rPr lang="en-US" altLang="en-US" sz="2400" dirty="0">
                <a:solidFill>
                  <a:srgbClr val="3333CC"/>
                </a:solidFill>
                <a:latin typeface="Arial" panose="020B0604020202020204" pitchFamily="34" charset="0"/>
              </a:rPr>
              <a:t> </a:t>
            </a:r>
            <a:r>
              <a:rPr lang="en-US" altLang="en-US" sz="2400" dirty="0">
                <a:latin typeface="Arial" panose="020B0604020202020204" pitchFamily="34" charset="0"/>
              </a:rPr>
              <a:t>cues (words/images)</a:t>
            </a:r>
          </a:p>
          <a:p>
            <a:endParaRPr lang="en-US" altLang="en-US" sz="2400" dirty="0">
              <a:latin typeface="Arial" panose="020B0604020202020204" pitchFamily="34" charset="0"/>
            </a:endParaRPr>
          </a:p>
          <a:p>
            <a:r>
              <a:rPr lang="en-US" altLang="en-US" sz="2400" dirty="0">
                <a:latin typeface="Arial" panose="020B0604020202020204" pitchFamily="34" charset="0"/>
              </a:rPr>
              <a:t>	          • Recognition </a:t>
            </a:r>
            <a:r>
              <a:rPr lang="en-US" altLang="en-US" sz="2400" dirty="0">
                <a:solidFill>
                  <a:srgbClr val="3333CC"/>
                </a:solidFill>
                <a:latin typeface="Arial" panose="020B0604020202020204" pitchFamily="34" charset="0"/>
              </a:rPr>
              <a:t>associates</a:t>
            </a:r>
            <a:r>
              <a:rPr lang="en-US" altLang="en-US" sz="2400" dirty="0">
                <a:latin typeface="Arial" panose="020B0604020202020204" pitchFamily="34" charset="0"/>
              </a:rPr>
              <a:t> new with previous dream cues </a:t>
            </a:r>
          </a:p>
          <a:p>
            <a:endParaRPr lang="en-US" altLang="en-US" sz="2400" dirty="0">
              <a:latin typeface="Arial" panose="020B0604020202020204" pitchFamily="34" charset="0"/>
            </a:endParaRPr>
          </a:p>
          <a:p>
            <a:r>
              <a:rPr lang="en-US" altLang="en-US" sz="2400" dirty="0">
                <a:latin typeface="Arial" panose="020B0604020202020204" pitchFamily="34" charset="0"/>
              </a:rPr>
              <a:t>	          • Memory network </a:t>
            </a:r>
            <a:r>
              <a:rPr lang="en-US" altLang="en-US" sz="2400" dirty="0">
                <a:solidFill>
                  <a:srgbClr val="3333CC"/>
                </a:solidFill>
                <a:latin typeface="Arial" panose="020B0604020202020204" pitchFamily="34" charset="0"/>
              </a:rPr>
              <a:t>retrieves</a:t>
            </a:r>
            <a:r>
              <a:rPr lang="en-US" altLang="en-US" sz="2400" dirty="0">
                <a:latin typeface="Arial" panose="020B0604020202020204" pitchFamily="34" charset="0"/>
              </a:rPr>
              <a:t> previous cues automatically  </a:t>
            </a:r>
          </a:p>
          <a:p>
            <a:r>
              <a:rPr lang="en-US" altLang="en-US" sz="2400" dirty="0">
                <a:solidFill>
                  <a:srgbClr val="3333CC"/>
                </a:solidFill>
                <a:latin typeface="Arial" panose="020B0604020202020204" pitchFamily="34" charset="0"/>
              </a:rPr>
              <a:t>                      encoding </a:t>
            </a:r>
            <a:r>
              <a:rPr lang="en-US" altLang="en-US" sz="2400" dirty="0">
                <a:latin typeface="Arial" panose="020B0604020202020204" pitchFamily="34" charset="0"/>
              </a:rPr>
              <a:t>them when activated by a corresponding word/image </a:t>
            </a:r>
          </a:p>
          <a:p>
            <a:endParaRPr lang="en-US" altLang="en-US" sz="2400" dirty="0">
              <a:latin typeface="Arial" panose="020B0604020202020204" pitchFamily="34" charset="0"/>
            </a:endParaRPr>
          </a:p>
          <a:p>
            <a:r>
              <a:rPr lang="en-US" altLang="en-US" sz="2400" dirty="0">
                <a:latin typeface="Arial" panose="020B0604020202020204" pitchFamily="34" charset="0"/>
              </a:rPr>
              <a:t>	         • </a:t>
            </a:r>
            <a:r>
              <a:rPr lang="en-US" altLang="en-US" sz="2400" dirty="0">
                <a:solidFill>
                  <a:srgbClr val="3333CC"/>
                </a:solidFill>
                <a:latin typeface="Arial" panose="020B0604020202020204" pitchFamily="34" charset="0"/>
              </a:rPr>
              <a:t>Entangled state </a:t>
            </a:r>
            <a:r>
              <a:rPr lang="en-US" altLang="en-US" sz="2400" dirty="0">
                <a:latin typeface="Arial" panose="020B0604020202020204" pitchFamily="34" charset="0"/>
              </a:rPr>
              <a:t>occurs when two word/images become  </a:t>
            </a:r>
          </a:p>
          <a:p>
            <a:r>
              <a:rPr lang="en-US" altLang="en-US" sz="2400" dirty="0">
                <a:latin typeface="Arial" panose="020B0604020202020204" pitchFamily="34" charset="0"/>
              </a:rPr>
              <a:t>                     associated within a </a:t>
            </a:r>
            <a:r>
              <a:rPr lang="en-US" altLang="en-US" sz="2400" dirty="0">
                <a:solidFill>
                  <a:srgbClr val="3B40FB"/>
                </a:solidFill>
                <a:latin typeface="Arial" panose="020B0604020202020204" pitchFamily="34" charset="0"/>
              </a:rPr>
              <a:t>new context</a:t>
            </a:r>
            <a:r>
              <a:rPr lang="en-US" altLang="en-US" sz="2400" dirty="0">
                <a:solidFill>
                  <a:schemeClr val="accent2"/>
                </a:solidFill>
                <a:latin typeface="Arial" panose="020B0604020202020204" pitchFamily="34" charset="0"/>
              </a:rPr>
              <a:t>.</a:t>
            </a:r>
          </a:p>
          <a:p>
            <a:endParaRPr lang="en-US" altLang="en-US" sz="2400" dirty="0">
              <a:solidFill>
                <a:schemeClr val="accent2"/>
              </a:solidFill>
              <a:latin typeface="Arial" panose="020B0604020202020204" pitchFamily="34" charset="0"/>
            </a:endParaRPr>
          </a:p>
          <a:p>
            <a:r>
              <a:rPr lang="en-US" altLang="en-US" sz="2400" dirty="0">
                <a:latin typeface="Arial" panose="020B0604020202020204" pitchFamily="34" charset="0"/>
              </a:rPr>
              <a:t>	         • Cue words/images organize into </a:t>
            </a:r>
            <a:r>
              <a:rPr lang="en-US" altLang="en-US" sz="2400" dirty="0">
                <a:solidFill>
                  <a:srgbClr val="3333CC"/>
                </a:solidFill>
                <a:latin typeface="Arial" panose="020B0604020202020204" pitchFamily="34" charset="0"/>
              </a:rPr>
              <a:t>non-separable entities</a:t>
            </a:r>
            <a:r>
              <a:rPr lang="en-US" altLang="en-US" sz="2400" dirty="0">
                <a:latin typeface="Arial" panose="020B0604020202020204" pitchFamily="34" charset="0"/>
              </a:rPr>
              <a:t> or  </a:t>
            </a:r>
          </a:p>
          <a:p>
            <a:r>
              <a:rPr lang="en-US" altLang="en-US" sz="2400" dirty="0">
                <a:latin typeface="Arial" panose="020B0604020202020204" pitchFamily="34" charset="0"/>
              </a:rPr>
              <a:t>	          themes simultaneously activating the entire associative structure</a:t>
            </a:r>
          </a:p>
          <a:p>
            <a:r>
              <a:rPr lang="en-US" altLang="en-US" sz="2400" dirty="0">
                <a:latin typeface="Arial" panose="020B0604020202020204" pitchFamily="34" charset="0"/>
              </a:rPr>
              <a:t>	</a:t>
            </a:r>
          </a:p>
          <a:p>
            <a:r>
              <a:rPr lang="en-US" altLang="en-US" sz="2400" dirty="0">
                <a:latin typeface="Arial" panose="020B0604020202020204" pitchFamily="34" charset="0"/>
              </a:rPr>
              <a:t>	        • Memory forms </a:t>
            </a:r>
            <a:r>
              <a:rPr lang="en-US" altLang="en-US" sz="2400" dirty="0">
                <a:solidFill>
                  <a:srgbClr val="3333CC"/>
                </a:solidFill>
                <a:latin typeface="Arial" panose="020B0604020202020204" pitchFamily="34" charset="0"/>
              </a:rPr>
              <a:t>interrelated web</a:t>
            </a:r>
            <a:r>
              <a:rPr lang="en-US" altLang="en-US" sz="2400" dirty="0">
                <a:latin typeface="Arial" panose="020B0604020202020204" pitchFamily="34" charset="0"/>
              </a:rPr>
              <a:t> of relationships </a:t>
            </a:r>
          </a:p>
          <a:p>
            <a:r>
              <a:rPr lang="en-US" altLang="en-US" sz="1200" dirty="0">
                <a:latin typeface="Arial" panose="020B0604020202020204" pitchFamily="34" charset="0"/>
              </a:rPr>
              <a:t>                                                                                                                                                                                                                    Copyright © 2014 Judy B. Gardiner </a:t>
            </a:r>
          </a:p>
          <a:p>
            <a:endParaRPr lang="en-US" altLang="en-US" sz="1200" dirty="0">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xmlns="" id="{D7AE6963-376E-4F84-A8D3-BFB43E2247DA}"/>
              </a:ext>
            </a:extLst>
          </p:cNvPr>
          <p:cNvSpPr>
            <a:spLocks noGrp="1" noChangeArrowheads="1"/>
          </p:cNvSpPr>
          <p:nvPr>
            <p:ph type="title"/>
          </p:nvPr>
        </p:nvSpPr>
        <p:spPr>
          <a:xfrm>
            <a:off x="1407153" y="-188813"/>
            <a:ext cx="8773435" cy="1006733"/>
          </a:xfrm>
        </p:spPr>
        <p:txBody>
          <a:bodyPr>
            <a:normAutofit fontScale="90000"/>
          </a:bodyPr>
          <a:lstStyle/>
          <a:p>
            <a:r>
              <a:rPr lang="en-US" altLang="en-US" sz="4000" dirty="0">
                <a:solidFill>
                  <a:srgbClr val="9900FF"/>
                </a:solidFill>
              </a:rPr>
              <a:t/>
            </a:r>
            <a:br>
              <a:rPr lang="en-US" altLang="en-US" sz="4000" dirty="0">
                <a:solidFill>
                  <a:srgbClr val="9900FF"/>
                </a:solidFill>
              </a:rPr>
            </a:br>
            <a:r>
              <a:rPr lang="en-US" altLang="en-US" sz="4000" dirty="0">
                <a:solidFill>
                  <a:srgbClr val="9900FF"/>
                </a:solidFill>
              </a:rPr>
              <a:t/>
            </a:r>
            <a:br>
              <a:rPr lang="en-US" altLang="en-US" sz="4000" dirty="0">
                <a:solidFill>
                  <a:srgbClr val="9900FF"/>
                </a:solidFill>
              </a:rPr>
            </a:br>
            <a:r>
              <a:rPr lang="en-US" altLang="en-US" sz="4000" dirty="0">
                <a:solidFill>
                  <a:srgbClr val="9900FF"/>
                </a:solidFill>
              </a:rPr>
              <a:t/>
            </a:r>
            <a:br>
              <a:rPr lang="en-US" altLang="en-US" sz="4000" dirty="0">
                <a:solidFill>
                  <a:srgbClr val="9900FF"/>
                </a:solidFill>
              </a:rPr>
            </a:br>
            <a:r>
              <a:rPr lang="en-US" altLang="en-US" sz="4000" dirty="0">
                <a:solidFill>
                  <a:srgbClr val="9900FF"/>
                </a:solidFill>
              </a:rPr>
              <a:t/>
            </a:r>
            <a:br>
              <a:rPr lang="en-US" altLang="en-US" sz="4000" dirty="0">
                <a:solidFill>
                  <a:srgbClr val="9900FF"/>
                </a:solidFill>
              </a:rPr>
            </a:br>
            <a:r>
              <a:rPr lang="en-US" altLang="en-US" sz="4000" dirty="0">
                <a:solidFill>
                  <a:srgbClr val="9900FF"/>
                </a:solidFill>
              </a:rPr>
              <a:t/>
            </a:r>
            <a:br>
              <a:rPr lang="en-US" altLang="en-US" sz="4000" dirty="0">
                <a:solidFill>
                  <a:srgbClr val="9900FF"/>
                </a:solidFill>
              </a:rPr>
            </a:br>
            <a:r>
              <a:rPr lang="en-US" altLang="en-US" sz="4000" dirty="0">
                <a:solidFill>
                  <a:schemeClr val="accent2">
                    <a:lumMod val="75000"/>
                  </a:schemeClr>
                </a:solidFill>
              </a:rPr>
              <a:t/>
            </a:r>
            <a:br>
              <a:rPr lang="en-US" altLang="en-US" sz="4000" dirty="0">
                <a:solidFill>
                  <a:schemeClr val="accent2">
                    <a:lumMod val="75000"/>
                  </a:schemeClr>
                </a:solidFill>
              </a:rPr>
            </a:br>
            <a:r>
              <a:rPr lang="en-US" altLang="en-US" sz="4000" dirty="0">
                <a:solidFill>
                  <a:srgbClr val="922300"/>
                </a:solidFill>
              </a:rPr>
              <a:t>                        Associative Structure</a:t>
            </a:r>
            <a:br>
              <a:rPr lang="en-US" altLang="en-US" sz="4000" dirty="0">
                <a:solidFill>
                  <a:srgbClr val="922300"/>
                </a:solidFill>
              </a:rPr>
            </a:br>
            <a:r>
              <a:rPr lang="en-US" altLang="en-US" sz="4000" dirty="0">
                <a:solidFill>
                  <a:srgbClr val="922300"/>
                </a:solidFill>
              </a:rPr>
              <a:t>                </a:t>
            </a:r>
            <a:r>
              <a:rPr lang="en-US" altLang="en-US" b="1" dirty="0">
                <a:solidFill>
                  <a:srgbClr val="922300"/>
                </a:solidFill>
              </a:rPr>
              <a:t>Fragmentation to Wholeness</a:t>
            </a:r>
            <a:r>
              <a:rPr lang="en-US" altLang="en-US" sz="3000" dirty="0">
                <a:solidFill>
                  <a:srgbClr val="864300"/>
                </a:solidFill>
              </a:rPr>
              <a:t/>
            </a:r>
            <a:br>
              <a:rPr lang="en-US" altLang="en-US" sz="3000" dirty="0">
                <a:solidFill>
                  <a:srgbClr val="864300"/>
                </a:solidFill>
              </a:rPr>
            </a:br>
            <a:r>
              <a:rPr lang="en-US" altLang="en-US" sz="2200" dirty="0">
                <a:solidFill>
                  <a:srgbClr val="864300"/>
                </a:solidFill>
              </a:rPr>
              <a:t/>
            </a:r>
            <a:br>
              <a:rPr lang="en-US" altLang="en-US" sz="2200" dirty="0">
                <a:solidFill>
                  <a:srgbClr val="864300"/>
                </a:solidFill>
              </a:rPr>
            </a:br>
            <a:r>
              <a:rPr lang="en-US" altLang="en-US" sz="4000" dirty="0"/>
              <a:t/>
            </a:r>
            <a:br>
              <a:rPr lang="en-US" altLang="en-US" sz="4000" dirty="0"/>
            </a:br>
            <a:r>
              <a:rPr lang="en-US" altLang="en-US" sz="2400" dirty="0"/>
              <a:t/>
            </a:r>
            <a:br>
              <a:rPr lang="en-US" altLang="en-US" sz="2400" dirty="0"/>
            </a:br>
            <a:r>
              <a:rPr lang="en-US" altLang="en-US" sz="2400" dirty="0"/>
              <a:t/>
            </a:r>
            <a:br>
              <a:rPr lang="en-US" altLang="en-US" sz="2400" dirty="0"/>
            </a:br>
            <a:r>
              <a:rPr lang="en-US" altLang="en-US" sz="2400" dirty="0"/>
              <a:t> </a:t>
            </a:r>
            <a:br>
              <a:rPr lang="en-US" altLang="en-US" sz="2400" dirty="0"/>
            </a:br>
            <a:r>
              <a:rPr lang="en-US" altLang="en-US" sz="2400" dirty="0"/>
              <a:t/>
            </a:r>
            <a:br>
              <a:rPr lang="en-US" altLang="en-US" sz="2400" dirty="0"/>
            </a:br>
            <a:r>
              <a:rPr lang="en-US" altLang="en-US" sz="2400" dirty="0"/>
              <a:t/>
            </a:r>
            <a:br>
              <a:rPr lang="en-US" altLang="en-US" sz="2400" dirty="0"/>
            </a:br>
            <a:endParaRPr lang="en-US" altLang="en-US" sz="2400" dirty="0"/>
          </a:p>
        </p:txBody>
      </p:sp>
      <p:sp>
        <p:nvSpPr>
          <p:cNvPr id="299011" name="Rectangle 3">
            <a:extLst>
              <a:ext uri="{FF2B5EF4-FFF2-40B4-BE49-F238E27FC236}">
                <a16:creationId xmlns:a16="http://schemas.microsoft.com/office/drawing/2014/main" xmlns="" id="{6BE25A5B-694C-46BC-B923-FFAE52804968}"/>
              </a:ext>
            </a:extLst>
          </p:cNvPr>
          <p:cNvSpPr>
            <a:spLocks noGrp="1" noChangeArrowheads="1"/>
          </p:cNvSpPr>
          <p:nvPr>
            <p:ph type="body" sz="half" idx="1"/>
          </p:nvPr>
        </p:nvSpPr>
        <p:spPr>
          <a:xfrm>
            <a:off x="1407154" y="1552119"/>
            <a:ext cx="8773435" cy="5309018"/>
          </a:xfrm>
        </p:spPr>
        <p:txBody>
          <a:bodyPr>
            <a:noAutofit/>
          </a:bodyPr>
          <a:lstStyle/>
          <a:p>
            <a:pPr>
              <a:lnSpc>
                <a:spcPct val="80000"/>
              </a:lnSpc>
              <a:buFontTx/>
              <a:buNone/>
            </a:pPr>
            <a:r>
              <a:rPr lang="en-US" altLang="en-US" sz="2400" dirty="0"/>
              <a:t>  Flashing light                          Lavender               	Lava Under</a:t>
            </a:r>
          </a:p>
          <a:p>
            <a:pPr>
              <a:lnSpc>
                <a:spcPct val="80000"/>
              </a:lnSpc>
              <a:buFontTx/>
              <a:buNone/>
            </a:pPr>
            <a:r>
              <a:rPr lang="en-US" altLang="en-US" sz="2400" dirty="0"/>
              <a:t>   Pizza/Cousin Andi             Piezo/Andesite                   Piezoelectricity</a:t>
            </a:r>
          </a:p>
          <a:p>
            <a:pPr>
              <a:lnSpc>
                <a:spcPct val="80000"/>
              </a:lnSpc>
              <a:buFontTx/>
              <a:buNone/>
            </a:pPr>
            <a:r>
              <a:rPr lang="en-US" altLang="en-US" sz="2400" dirty="0"/>
              <a:t>                                 (electric discharge - volcanic rock)</a:t>
            </a:r>
          </a:p>
          <a:p>
            <a:pPr>
              <a:lnSpc>
                <a:spcPct val="80000"/>
              </a:lnSpc>
              <a:buFontTx/>
              <a:buNone/>
            </a:pPr>
            <a:r>
              <a:rPr lang="en-US" altLang="en-US" sz="2400" dirty="0"/>
              <a:t>  </a:t>
            </a:r>
          </a:p>
          <a:p>
            <a:pPr>
              <a:lnSpc>
                <a:spcPct val="80000"/>
              </a:lnSpc>
              <a:buFontTx/>
              <a:buNone/>
            </a:pPr>
            <a:r>
              <a:rPr lang="en-US" altLang="en-US" sz="2400" dirty="0"/>
              <a:t>   Butterfly         	         Sulfur (dioxide)                      Volcanic gas</a:t>
            </a:r>
          </a:p>
          <a:p>
            <a:pPr>
              <a:lnSpc>
                <a:spcPct val="80000"/>
              </a:lnSpc>
              <a:buFontTx/>
              <a:buNone/>
            </a:pPr>
            <a:endParaRPr lang="en-US" altLang="en-US" sz="2400" dirty="0"/>
          </a:p>
          <a:p>
            <a:pPr>
              <a:lnSpc>
                <a:spcPct val="80000"/>
              </a:lnSpc>
              <a:buFontTx/>
              <a:buNone/>
            </a:pPr>
            <a:r>
              <a:rPr lang="en-US" altLang="en-US" sz="2400" dirty="0"/>
              <a:t>   Urine/Waste                         Uranium  (Curium)       Radioactive decay  </a:t>
            </a:r>
          </a:p>
          <a:p>
            <a:pPr>
              <a:lnSpc>
                <a:spcPct val="80000"/>
              </a:lnSpc>
              <a:buFontTx/>
              <a:buNone/>
            </a:pPr>
            <a:r>
              <a:rPr lang="en-US" altLang="en-US" sz="2400" dirty="0"/>
              <a:t>   Sulfuric Acid	                        				Hazardous waste   </a:t>
            </a:r>
          </a:p>
          <a:p>
            <a:pPr>
              <a:lnSpc>
                <a:spcPct val="80000"/>
              </a:lnSpc>
              <a:buFontTx/>
              <a:buNone/>
            </a:pPr>
            <a:r>
              <a:rPr lang="en-US" altLang="en-US" sz="2400" dirty="0"/>
              <a:t>   </a:t>
            </a:r>
          </a:p>
          <a:p>
            <a:pPr>
              <a:lnSpc>
                <a:spcPct val="80000"/>
              </a:lnSpc>
              <a:buFontTx/>
              <a:buNone/>
            </a:pPr>
            <a:r>
              <a:rPr lang="en-US" altLang="en-US" sz="2400" dirty="0"/>
              <a:t>  Self-turning eggs/           Sulfur producing sulfur 	 </a:t>
            </a:r>
          </a:p>
          <a:p>
            <a:pPr>
              <a:lnSpc>
                <a:spcPct val="80000"/>
              </a:lnSpc>
              <a:buFontTx/>
              <a:buNone/>
            </a:pPr>
            <a:r>
              <a:rPr lang="en-US" altLang="en-US" sz="2400" dirty="0"/>
              <a:t>    Alchemy 		     transmutation             Alchemical  interaction					</a:t>
            </a:r>
            <a:r>
              <a:rPr lang="en-US" altLang="en-US" sz="2400" b="1" dirty="0">
                <a:solidFill>
                  <a:srgbClr val="863300"/>
                </a:solidFill>
              </a:rPr>
              <a:t>     </a:t>
            </a:r>
          </a:p>
          <a:p>
            <a:pPr>
              <a:lnSpc>
                <a:spcPct val="80000"/>
              </a:lnSpc>
              <a:buFontTx/>
              <a:buNone/>
            </a:pPr>
            <a:r>
              <a:rPr lang="en-US" altLang="en-US" b="1" dirty="0">
                <a:solidFill>
                  <a:srgbClr val="863300"/>
                </a:solidFill>
              </a:rPr>
              <a:t> Theory: A radioactive sulfurous gas occurring in the earth</a:t>
            </a:r>
          </a:p>
          <a:p>
            <a:pPr>
              <a:lnSpc>
                <a:spcPct val="80000"/>
              </a:lnSpc>
              <a:buFontTx/>
              <a:buNone/>
            </a:pPr>
            <a:endParaRPr lang="en-US" altLang="en-US" sz="2400" b="1" dirty="0">
              <a:solidFill>
                <a:srgbClr val="863300"/>
              </a:solidFill>
            </a:endParaRPr>
          </a:p>
          <a:p>
            <a:pPr>
              <a:lnSpc>
                <a:spcPct val="80000"/>
              </a:lnSpc>
              <a:buFontTx/>
              <a:buNone/>
            </a:pPr>
            <a:r>
              <a:rPr lang="en-US" altLang="en-US" sz="2400" b="1" dirty="0">
                <a:solidFill>
                  <a:srgbClr val="863300"/>
                </a:solidFill>
              </a:rPr>
              <a:t> </a:t>
            </a:r>
          </a:p>
          <a:p>
            <a:pPr>
              <a:lnSpc>
                <a:spcPct val="80000"/>
              </a:lnSpc>
              <a:buFontTx/>
              <a:buNone/>
            </a:pPr>
            <a:r>
              <a:rPr lang="en-US" altLang="en-US" sz="2400" b="1" dirty="0">
                <a:solidFill>
                  <a:srgbClr val="A71C05"/>
                </a:solidFill>
              </a:rPr>
              <a:t>		</a:t>
            </a:r>
          </a:p>
        </p:txBody>
      </p:sp>
      <p:sp>
        <p:nvSpPr>
          <p:cNvPr id="299021" name="Text Box 13">
            <a:extLst>
              <a:ext uri="{FF2B5EF4-FFF2-40B4-BE49-F238E27FC236}">
                <a16:creationId xmlns:a16="http://schemas.microsoft.com/office/drawing/2014/main" xmlns="" id="{09C574A7-34E6-416E-B114-69790D82287C}"/>
              </a:ext>
            </a:extLst>
          </p:cNvPr>
          <p:cNvSpPr txBox="1">
            <a:spLocks noChangeArrowheads="1"/>
          </p:cNvSpPr>
          <p:nvPr/>
        </p:nvSpPr>
        <p:spPr bwMode="auto">
          <a:xfrm>
            <a:off x="1619036" y="1090454"/>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u="sng" dirty="0">
                <a:solidFill>
                  <a:srgbClr val="009900"/>
                </a:solidFill>
              </a:rPr>
              <a:t>Dream Symbol</a:t>
            </a:r>
            <a:r>
              <a:rPr lang="en-US" altLang="en-US" sz="2400" dirty="0">
                <a:solidFill>
                  <a:srgbClr val="009900"/>
                </a:solidFill>
              </a:rPr>
              <a:t>             </a:t>
            </a:r>
            <a:r>
              <a:rPr lang="en-US" altLang="en-US" sz="2400" u="sng" dirty="0">
                <a:solidFill>
                  <a:srgbClr val="009900"/>
                </a:solidFill>
              </a:rPr>
              <a:t>Scientific Referent</a:t>
            </a:r>
            <a:r>
              <a:rPr lang="en-US" altLang="en-US" sz="2400" dirty="0">
                <a:solidFill>
                  <a:srgbClr val="009900"/>
                </a:solidFill>
              </a:rPr>
              <a:t>         </a:t>
            </a:r>
            <a:r>
              <a:rPr lang="en-US" altLang="en-US" sz="2400" u="sng" dirty="0">
                <a:solidFill>
                  <a:srgbClr val="009900"/>
                </a:solidFill>
              </a:rPr>
              <a:t>Fragmented Subsets</a:t>
            </a:r>
          </a:p>
        </p:txBody>
      </p:sp>
      <p:sp>
        <p:nvSpPr>
          <p:cNvPr id="299022" name="Text Box 14">
            <a:extLst>
              <a:ext uri="{FF2B5EF4-FFF2-40B4-BE49-F238E27FC236}">
                <a16:creationId xmlns:a16="http://schemas.microsoft.com/office/drawing/2014/main" xmlns="" id="{9003F01B-12C8-4E0F-A91E-10D50A2AE4AE}"/>
              </a:ext>
            </a:extLst>
          </p:cNvPr>
          <p:cNvSpPr txBox="1">
            <a:spLocks noChangeArrowheads="1"/>
          </p:cNvSpPr>
          <p:nvPr/>
        </p:nvSpPr>
        <p:spPr bwMode="auto">
          <a:xfrm>
            <a:off x="5181601" y="12954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cSld>
  <p:clrMapOvr>
    <a:masterClrMapping/>
  </p:clrMapOvr>
  <p:transition advTm="98192"/>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A4D74FE5-B487-4099-B195-45612224761A}"/>
              </a:ext>
            </a:extLst>
          </p:cNvPr>
          <p:cNvSpPr>
            <a:spLocks noGrp="1" noChangeArrowheads="1"/>
          </p:cNvSpPr>
          <p:nvPr>
            <p:ph type="title"/>
          </p:nvPr>
        </p:nvSpPr>
        <p:spPr>
          <a:xfrm>
            <a:off x="2697161" y="-318499"/>
            <a:ext cx="6797676" cy="1931542"/>
          </a:xfrm>
        </p:spPr>
        <p:txBody>
          <a:bodyPr>
            <a:normAutofit fontScale="90000"/>
          </a:bodyPr>
          <a:lstStyle/>
          <a:p>
            <a:r>
              <a:rPr lang="en-US" altLang="en-US" sz="2800" dirty="0"/>
              <a:t/>
            </a:r>
            <a:br>
              <a:rPr lang="en-US" altLang="en-US" sz="2800" dirty="0"/>
            </a:br>
            <a:r>
              <a:rPr lang="en-US" altLang="en-US" sz="2800" dirty="0"/>
              <a:t/>
            </a:r>
            <a:br>
              <a:rPr lang="en-US" altLang="en-US" sz="2800" dirty="0"/>
            </a:br>
            <a:r>
              <a:rPr lang="en-US" altLang="en-US" sz="2800" dirty="0"/>
              <a:t>                     </a:t>
            </a:r>
            <a:r>
              <a:rPr lang="en-US" altLang="en-US" sz="4900" dirty="0">
                <a:solidFill>
                  <a:srgbClr val="5A005A"/>
                </a:solidFill>
                <a:effectLst>
                  <a:outerShdw blurRad="38100" dist="38100" dir="2700000" algn="tl">
                    <a:srgbClr val="000000">
                      <a:alpha val="43137"/>
                    </a:srgbClr>
                  </a:outerShdw>
                </a:effectLst>
              </a:rPr>
              <a:t>Morphic fields</a:t>
            </a:r>
            <a:r>
              <a:rPr lang="en-US" altLang="en-US" sz="4000" dirty="0">
                <a:solidFill>
                  <a:srgbClr val="5A005A"/>
                </a:solidFill>
              </a:rPr>
              <a:t/>
            </a:r>
            <a:br>
              <a:rPr lang="en-US" altLang="en-US" sz="4000" dirty="0">
                <a:solidFill>
                  <a:srgbClr val="5A005A"/>
                </a:solidFill>
              </a:rPr>
            </a:br>
            <a:r>
              <a:rPr lang="en-US" altLang="en-US" sz="4000" dirty="0">
                <a:solidFill>
                  <a:srgbClr val="5A005A"/>
                </a:solidFill>
              </a:rPr>
              <a:t>   </a:t>
            </a:r>
            <a:r>
              <a:rPr lang="en-US" altLang="en-US" sz="3100" dirty="0">
                <a:solidFill>
                  <a:srgbClr val="5A005A"/>
                </a:solidFill>
              </a:rPr>
              <a:t>can propagate across space and time</a:t>
            </a:r>
            <a:r>
              <a:rPr lang="en-US" altLang="en-US" sz="3100" dirty="0">
                <a:solidFill>
                  <a:srgbClr val="91DAFF"/>
                </a:solidFill>
              </a:rPr>
              <a:t> </a:t>
            </a:r>
            <a:br>
              <a:rPr lang="en-US" altLang="en-US" sz="3100" dirty="0">
                <a:solidFill>
                  <a:srgbClr val="91DAFF"/>
                </a:solidFill>
              </a:rPr>
            </a:br>
            <a:endParaRPr lang="en-US" altLang="en-US" sz="3100" dirty="0">
              <a:solidFill>
                <a:srgbClr val="91DAFF"/>
              </a:solidFill>
            </a:endParaRPr>
          </a:p>
        </p:txBody>
      </p:sp>
      <p:pic>
        <p:nvPicPr>
          <p:cNvPr id="7171" name="Picture 3" descr="Morphic fields">
            <a:extLst>
              <a:ext uri="{FF2B5EF4-FFF2-40B4-BE49-F238E27FC236}">
                <a16:creationId xmlns:a16="http://schemas.microsoft.com/office/drawing/2014/main" xmlns="" id="{EFDC91D4-33FD-4E01-AB80-CC7A171E43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8784" y="1346763"/>
            <a:ext cx="8954431" cy="44129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4">
            <a:extLst>
              <a:ext uri="{FF2B5EF4-FFF2-40B4-BE49-F238E27FC236}">
                <a16:creationId xmlns:a16="http://schemas.microsoft.com/office/drawing/2014/main" xmlns="" id="{A1704FC0-55DF-42BE-89DA-7B026DEA7436}"/>
              </a:ext>
            </a:extLst>
          </p:cNvPr>
          <p:cNvSpPr txBox="1">
            <a:spLocks noChangeArrowheads="1"/>
          </p:cNvSpPr>
          <p:nvPr/>
        </p:nvSpPr>
        <p:spPr bwMode="auto">
          <a:xfrm>
            <a:off x="1980882" y="5401890"/>
            <a:ext cx="94566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effectLst>
                  <a:outerShdw blurRad="38100" dist="38100" dir="2700000" algn="tl">
                    <a:srgbClr val="FFFFFF"/>
                  </a:outerShdw>
                </a:effectLst>
                <a:latin typeface="Arial" panose="020B0604020202020204" pitchFamily="34" charset="0"/>
              </a:rPr>
              <a:t>             </a:t>
            </a:r>
          </a:p>
          <a:p>
            <a:r>
              <a:rPr lang="en-US" altLang="en-US" sz="2400" dirty="0">
                <a:effectLst>
                  <a:outerShdw blurRad="38100" dist="38100" dir="2700000" algn="tl">
                    <a:srgbClr val="FFFFFF"/>
                  </a:outerShdw>
                </a:effectLst>
                <a:latin typeface="Arial" panose="020B0604020202020204" pitchFamily="34" charset="0"/>
              </a:rPr>
              <a:t>                    </a:t>
            </a:r>
            <a:r>
              <a:rPr lang="en-US" altLang="en-US" sz="2400" dirty="0">
                <a:solidFill>
                  <a:srgbClr val="5A005A"/>
                </a:solidFill>
                <a:latin typeface="Arial" panose="020B0604020202020204" pitchFamily="34" charset="0"/>
              </a:rPr>
              <a:t>Morphic resonance is an influence </a:t>
            </a:r>
          </a:p>
          <a:p>
            <a:r>
              <a:rPr lang="en-US" altLang="en-US" sz="2400" dirty="0">
                <a:solidFill>
                  <a:srgbClr val="5A005A"/>
                </a:solidFill>
                <a:latin typeface="Arial" panose="020B0604020202020204" pitchFamily="34" charset="0"/>
              </a:rPr>
              <a:t>           of similar things on subsequent similar things. </a:t>
            </a:r>
          </a:p>
          <a:p>
            <a:r>
              <a:rPr lang="en-US" altLang="en-US" dirty="0">
                <a:solidFill>
                  <a:srgbClr val="5A005A"/>
                </a:solidFill>
                <a:latin typeface="Arial" panose="020B0604020202020204" pitchFamily="34" charset="0"/>
              </a:rPr>
              <a:t>                                                                   			 Rupert Sheldrake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93">
            <a:extLst>
              <a:ext uri="{FF2B5EF4-FFF2-40B4-BE49-F238E27FC236}">
                <a16:creationId xmlns:a16="http://schemas.microsoft.com/office/drawing/2014/main" xmlns="" id="{8DCA6572-5E67-4B1C-9FAE-0A82DF2137A8}"/>
              </a:ext>
            </a:extLst>
          </p:cNvPr>
          <p:cNvSpPr/>
          <p:nvPr/>
        </p:nvSpPr>
        <p:spPr>
          <a:xfrm>
            <a:off x="6483350" y="2244726"/>
            <a:ext cx="2584450" cy="2028825"/>
          </a:xfrm>
          <a:custGeom>
            <a:avLst/>
            <a:gdLst>
              <a:gd name="connsiteX0" fmla="*/ 0 w 2916455"/>
              <a:gd name="connsiteY0" fmla="*/ 0 h 2387066"/>
              <a:gd name="connsiteX1" fmla="*/ 1713297 w 2916455"/>
              <a:gd name="connsiteY1" fmla="*/ 625642 h 2387066"/>
              <a:gd name="connsiteX2" fmla="*/ 1934678 w 2916455"/>
              <a:gd name="connsiteY2" fmla="*/ 2146434 h 2387066"/>
              <a:gd name="connsiteX3" fmla="*/ 2733575 w 2916455"/>
              <a:gd name="connsiteY3" fmla="*/ 2069432 h 2387066"/>
              <a:gd name="connsiteX4" fmla="*/ 2916455 w 2916455"/>
              <a:gd name="connsiteY4" fmla="*/ 1925053 h 2387066"/>
              <a:gd name="connsiteX0" fmla="*/ 0 w 2733575"/>
              <a:gd name="connsiteY0" fmla="*/ 0 h 2387066"/>
              <a:gd name="connsiteX1" fmla="*/ 1713297 w 2733575"/>
              <a:gd name="connsiteY1" fmla="*/ 625642 h 2387066"/>
              <a:gd name="connsiteX2" fmla="*/ 1934678 w 2733575"/>
              <a:gd name="connsiteY2" fmla="*/ 2146434 h 2387066"/>
              <a:gd name="connsiteX3" fmla="*/ 2733575 w 2733575"/>
              <a:gd name="connsiteY3" fmla="*/ 2069432 h 2387066"/>
              <a:gd name="connsiteX0" fmla="*/ 0 w 2484120"/>
              <a:gd name="connsiteY0" fmla="*/ 0 h 2375970"/>
              <a:gd name="connsiteX1" fmla="*/ 1713297 w 2484120"/>
              <a:gd name="connsiteY1" fmla="*/ 625642 h 2375970"/>
              <a:gd name="connsiteX2" fmla="*/ 1934678 w 2484120"/>
              <a:gd name="connsiteY2" fmla="*/ 2146434 h 2375970"/>
              <a:gd name="connsiteX3" fmla="*/ 2484120 w 2484120"/>
              <a:gd name="connsiteY3" fmla="*/ 2002857 h 2375970"/>
              <a:gd name="connsiteX0" fmla="*/ 0 w 2484120"/>
              <a:gd name="connsiteY0" fmla="*/ 0 h 2375034"/>
              <a:gd name="connsiteX1" fmla="*/ 1341120 w 2484120"/>
              <a:gd name="connsiteY1" fmla="*/ 631257 h 2375034"/>
              <a:gd name="connsiteX2" fmla="*/ 1934678 w 2484120"/>
              <a:gd name="connsiteY2" fmla="*/ 2146434 h 2375034"/>
              <a:gd name="connsiteX3" fmla="*/ 2484120 w 2484120"/>
              <a:gd name="connsiteY3" fmla="*/ 2002857 h 2375034"/>
              <a:gd name="connsiteX0" fmla="*/ 0 w 2484120"/>
              <a:gd name="connsiteY0" fmla="*/ 0 h 2348384"/>
              <a:gd name="connsiteX1" fmla="*/ 1341120 w 2484120"/>
              <a:gd name="connsiteY1" fmla="*/ 631257 h 2348384"/>
              <a:gd name="connsiteX2" fmla="*/ 2087880 w 2484120"/>
              <a:gd name="connsiteY2" fmla="*/ 2119784 h 2348384"/>
              <a:gd name="connsiteX3" fmla="*/ 2484120 w 2484120"/>
              <a:gd name="connsiteY3" fmla="*/ 2002857 h 2348384"/>
              <a:gd name="connsiteX0" fmla="*/ 0 w 2842260"/>
              <a:gd name="connsiteY0" fmla="*/ 0 h 2367872"/>
              <a:gd name="connsiteX1" fmla="*/ 1341120 w 2842260"/>
              <a:gd name="connsiteY1" fmla="*/ 631257 h 2367872"/>
              <a:gd name="connsiteX2" fmla="*/ 2087880 w 2842260"/>
              <a:gd name="connsiteY2" fmla="*/ 2119784 h 2367872"/>
              <a:gd name="connsiteX3" fmla="*/ 2842260 w 2842260"/>
              <a:gd name="connsiteY3" fmla="*/ 2119785 h 2367872"/>
              <a:gd name="connsiteX0" fmla="*/ 0 w 2842260"/>
              <a:gd name="connsiteY0" fmla="*/ 0 h 2195152"/>
              <a:gd name="connsiteX1" fmla="*/ 1341120 w 2842260"/>
              <a:gd name="connsiteY1" fmla="*/ 631257 h 2195152"/>
              <a:gd name="connsiteX2" fmla="*/ 1920240 w 2842260"/>
              <a:gd name="connsiteY2" fmla="*/ 1947064 h 2195152"/>
              <a:gd name="connsiteX3" fmla="*/ 2842260 w 2842260"/>
              <a:gd name="connsiteY3" fmla="*/ 2119785 h 2195152"/>
              <a:gd name="connsiteX0" fmla="*/ 0 w 2842260"/>
              <a:gd name="connsiteY0" fmla="*/ 0 h 2180759"/>
              <a:gd name="connsiteX1" fmla="*/ 1341120 w 2842260"/>
              <a:gd name="connsiteY1" fmla="*/ 631257 h 2180759"/>
              <a:gd name="connsiteX2" fmla="*/ 1920240 w 2842260"/>
              <a:gd name="connsiteY2" fmla="*/ 1947064 h 2180759"/>
              <a:gd name="connsiteX3" fmla="*/ 2842260 w 2842260"/>
              <a:gd name="connsiteY3" fmla="*/ 2033424 h 2180759"/>
              <a:gd name="connsiteX0" fmla="*/ 0 w 2842260"/>
              <a:gd name="connsiteY0" fmla="*/ 0 h 2300003"/>
              <a:gd name="connsiteX1" fmla="*/ 1341120 w 2842260"/>
              <a:gd name="connsiteY1" fmla="*/ 631257 h 2300003"/>
              <a:gd name="connsiteX2" fmla="*/ 1920240 w 2842260"/>
              <a:gd name="connsiteY2" fmla="*/ 1947064 h 2300003"/>
              <a:gd name="connsiteX3" fmla="*/ 2842260 w 2842260"/>
              <a:gd name="connsiteY3" fmla="*/ 2033424 h 2300003"/>
            </a:gdLst>
            <a:ahLst/>
            <a:cxnLst>
              <a:cxn ang="0">
                <a:pos x="connsiteX0" y="connsiteY0"/>
              </a:cxn>
              <a:cxn ang="0">
                <a:pos x="connsiteX1" y="connsiteY1"/>
              </a:cxn>
              <a:cxn ang="0">
                <a:pos x="connsiteX2" y="connsiteY2"/>
              </a:cxn>
              <a:cxn ang="0">
                <a:pos x="connsiteX3" y="connsiteY3"/>
              </a:cxn>
            </a:cxnLst>
            <a:rect l="l" t="t" r="r" b="b"/>
            <a:pathLst>
              <a:path w="2842260" h="2300003">
                <a:moveTo>
                  <a:pt x="0" y="0"/>
                </a:moveTo>
                <a:cubicBezTo>
                  <a:pt x="695425" y="133951"/>
                  <a:pt x="1021080" y="306746"/>
                  <a:pt x="1341120" y="631257"/>
                </a:cubicBezTo>
                <a:cubicBezTo>
                  <a:pt x="1661160" y="955768"/>
                  <a:pt x="1670050" y="1713370"/>
                  <a:pt x="1920240" y="1947064"/>
                </a:cubicBezTo>
                <a:cubicBezTo>
                  <a:pt x="2170430" y="2180759"/>
                  <a:pt x="2701815" y="2300003"/>
                  <a:pt x="2842260" y="2033424"/>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101" name="Freeform 100">
            <a:extLst>
              <a:ext uri="{FF2B5EF4-FFF2-40B4-BE49-F238E27FC236}">
                <a16:creationId xmlns:a16="http://schemas.microsoft.com/office/drawing/2014/main" xmlns="" id="{AD75D555-5C1B-430D-8531-B9DD921FC07B}"/>
              </a:ext>
            </a:extLst>
          </p:cNvPr>
          <p:cNvSpPr/>
          <p:nvPr/>
        </p:nvSpPr>
        <p:spPr>
          <a:xfrm>
            <a:off x="3578226" y="1568450"/>
            <a:ext cx="1630363" cy="571500"/>
          </a:xfrm>
          <a:custGeom>
            <a:avLst/>
            <a:gdLst>
              <a:gd name="connsiteX0" fmla="*/ 1794933 w 1794933"/>
              <a:gd name="connsiteY0" fmla="*/ 647700 h 647700"/>
              <a:gd name="connsiteX1" fmla="*/ 1007533 w 1794933"/>
              <a:gd name="connsiteY1" fmla="*/ 330200 h 647700"/>
              <a:gd name="connsiteX2" fmla="*/ 156633 w 1794933"/>
              <a:gd name="connsiteY2" fmla="*/ 266700 h 647700"/>
              <a:gd name="connsiteX3" fmla="*/ 67733 w 1794933"/>
              <a:gd name="connsiteY3" fmla="*/ 0 h 647700"/>
            </a:gdLst>
            <a:ahLst/>
            <a:cxnLst>
              <a:cxn ang="0">
                <a:pos x="connsiteX0" y="connsiteY0"/>
              </a:cxn>
              <a:cxn ang="0">
                <a:pos x="connsiteX1" y="connsiteY1"/>
              </a:cxn>
              <a:cxn ang="0">
                <a:pos x="connsiteX2" y="connsiteY2"/>
              </a:cxn>
              <a:cxn ang="0">
                <a:pos x="connsiteX3" y="connsiteY3"/>
              </a:cxn>
            </a:cxnLst>
            <a:rect l="l" t="t" r="r" b="b"/>
            <a:pathLst>
              <a:path w="1794933" h="647700">
                <a:moveTo>
                  <a:pt x="1794933" y="647700"/>
                </a:moveTo>
                <a:cubicBezTo>
                  <a:pt x="1537758" y="520700"/>
                  <a:pt x="1280583" y="393700"/>
                  <a:pt x="1007533" y="330200"/>
                </a:cubicBezTo>
                <a:cubicBezTo>
                  <a:pt x="734483" y="266700"/>
                  <a:pt x="313266" y="321733"/>
                  <a:pt x="156633" y="266700"/>
                </a:cubicBezTo>
                <a:cubicBezTo>
                  <a:pt x="0" y="211667"/>
                  <a:pt x="33866" y="105833"/>
                  <a:pt x="67733" y="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88" name="Freeform 87">
            <a:extLst>
              <a:ext uri="{FF2B5EF4-FFF2-40B4-BE49-F238E27FC236}">
                <a16:creationId xmlns:a16="http://schemas.microsoft.com/office/drawing/2014/main" xmlns="" id="{6BF82A4B-1CE6-47F3-92B1-855B382E9398}"/>
              </a:ext>
            </a:extLst>
          </p:cNvPr>
          <p:cNvSpPr/>
          <p:nvPr/>
        </p:nvSpPr>
        <p:spPr>
          <a:xfrm>
            <a:off x="2611438" y="2205039"/>
            <a:ext cx="2182812" cy="369887"/>
          </a:xfrm>
          <a:custGeom>
            <a:avLst/>
            <a:gdLst>
              <a:gd name="connsiteX0" fmla="*/ 2413000 w 2413000"/>
              <a:gd name="connsiteY0" fmla="*/ 247650 h 486833"/>
              <a:gd name="connsiteX1" fmla="*/ 1549400 w 2413000"/>
              <a:gd name="connsiteY1" fmla="*/ 31750 h 486833"/>
              <a:gd name="connsiteX2" fmla="*/ 254000 w 2413000"/>
              <a:gd name="connsiteY2" fmla="*/ 438150 h 486833"/>
              <a:gd name="connsiteX3" fmla="*/ 25400 w 2413000"/>
              <a:gd name="connsiteY3" fmla="*/ 323850 h 486833"/>
              <a:gd name="connsiteX0" fmla="*/ 2400300 w 2400300"/>
              <a:gd name="connsiteY0" fmla="*/ 238125 h 420158"/>
              <a:gd name="connsiteX1" fmla="*/ 1536700 w 2400300"/>
              <a:gd name="connsiteY1" fmla="*/ 22225 h 420158"/>
              <a:gd name="connsiteX2" fmla="*/ 647700 w 2400300"/>
              <a:gd name="connsiteY2" fmla="*/ 371475 h 420158"/>
              <a:gd name="connsiteX3" fmla="*/ 12700 w 2400300"/>
              <a:gd name="connsiteY3" fmla="*/ 314325 h 420158"/>
            </a:gdLst>
            <a:ahLst/>
            <a:cxnLst>
              <a:cxn ang="0">
                <a:pos x="connsiteX0" y="connsiteY0"/>
              </a:cxn>
              <a:cxn ang="0">
                <a:pos x="connsiteX1" y="connsiteY1"/>
              </a:cxn>
              <a:cxn ang="0">
                <a:pos x="connsiteX2" y="connsiteY2"/>
              </a:cxn>
              <a:cxn ang="0">
                <a:pos x="connsiteX3" y="connsiteY3"/>
              </a:cxn>
            </a:cxnLst>
            <a:rect l="l" t="t" r="r" b="b"/>
            <a:pathLst>
              <a:path w="2400300" h="420158">
                <a:moveTo>
                  <a:pt x="2400300" y="238125"/>
                </a:moveTo>
                <a:cubicBezTo>
                  <a:pt x="2148416" y="114300"/>
                  <a:pt x="1828800" y="0"/>
                  <a:pt x="1536700" y="22225"/>
                </a:cubicBezTo>
                <a:cubicBezTo>
                  <a:pt x="1244600" y="44450"/>
                  <a:pt x="901700" y="322792"/>
                  <a:pt x="647700" y="371475"/>
                </a:cubicBezTo>
                <a:cubicBezTo>
                  <a:pt x="393700" y="420158"/>
                  <a:pt x="0" y="395816"/>
                  <a:pt x="12700" y="314325"/>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99" name="Freeform 98">
            <a:extLst>
              <a:ext uri="{FF2B5EF4-FFF2-40B4-BE49-F238E27FC236}">
                <a16:creationId xmlns:a16="http://schemas.microsoft.com/office/drawing/2014/main" xmlns="" id="{4F4E82DC-0518-4DB2-9048-902C421BDABD}"/>
              </a:ext>
            </a:extLst>
          </p:cNvPr>
          <p:cNvSpPr/>
          <p:nvPr/>
        </p:nvSpPr>
        <p:spPr>
          <a:xfrm>
            <a:off x="2576514" y="2295526"/>
            <a:ext cx="2147887" cy="2119313"/>
          </a:xfrm>
          <a:custGeom>
            <a:avLst/>
            <a:gdLst>
              <a:gd name="connsiteX0" fmla="*/ 2362200 w 2362200"/>
              <a:gd name="connsiteY0" fmla="*/ 488950 h 2673350"/>
              <a:gd name="connsiteX1" fmla="*/ 1790700 w 2362200"/>
              <a:gd name="connsiteY1" fmla="*/ 311150 h 2673350"/>
              <a:gd name="connsiteX2" fmla="*/ 381000 w 2362200"/>
              <a:gd name="connsiteY2" fmla="*/ 2355850 h 2673350"/>
              <a:gd name="connsiteX3" fmla="*/ 0 w 2362200"/>
              <a:gd name="connsiteY3" fmla="*/ 2216150 h 2673350"/>
              <a:gd name="connsiteX0" fmla="*/ 2362200 w 2362200"/>
              <a:gd name="connsiteY0" fmla="*/ 452967 h 2421467"/>
              <a:gd name="connsiteX1" fmla="*/ 1790700 w 2362200"/>
              <a:gd name="connsiteY1" fmla="*/ 275167 h 2421467"/>
              <a:gd name="connsiteX2" fmla="*/ 533400 w 2362200"/>
              <a:gd name="connsiteY2" fmla="*/ 2103967 h 2421467"/>
              <a:gd name="connsiteX3" fmla="*/ 0 w 2362200"/>
              <a:gd name="connsiteY3" fmla="*/ 2180167 h 2421467"/>
              <a:gd name="connsiteX0" fmla="*/ 2362200 w 2362200"/>
              <a:gd name="connsiteY0" fmla="*/ 447054 h 2402854"/>
              <a:gd name="connsiteX1" fmla="*/ 1790700 w 2362200"/>
              <a:gd name="connsiteY1" fmla="*/ 269254 h 2402854"/>
              <a:gd name="connsiteX2" fmla="*/ 769620 w 2362200"/>
              <a:gd name="connsiteY2" fmla="*/ 2062580 h 2402854"/>
              <a:gd name="connsiteX3" fmla="*/ 0 w 2362200"/>
              <a:gd name="connsiteY3" fmla="*/ 2174254 h 2402854"/>
            </a:gdLst>
            <a:ahLst/>
            <a:cxnLst>
              <a:cxn ang="0">
                <a:pos x="connsiteX0" y="connsiteY0"/>
              </a:cxn>
              <a:cxn ang="0">
                <a:pos x="connsiteX1" y="connsiteY1"/>
              </a:cxn>
              <a:cxn ang="0">
                <a:pos x="connsiteX2" y="connsiteY2"/>
              </a:cxn>
              <a:cxn ang="0">
                <a:pos x="connsiteX3" y="connsiteY3"/>
              </a:cxn>
            </a:cxnLst>
            <a:rect l="l" t="t" r="r" b="b"/>
            <a:pathLst>
              <a:path w="2362200" h="2402854">
                <a:moveTo>
                  <a:pt x="2362200" y="447054"/>
                </a:moveTo>
                <a:cubicBezTo>
                  <a:pt x="2241550" y="202579"/>
                  <a:pt x="2056130" y="0"/>
                  <a:pt x="1790700" y="269254"/>
                </a:cubicBezTo>
                <a:cubicBezTo>
                  <a:pt x="1525270" y="538508"/>
                  <a:pt x="1068070" y="1745080"/>
                  <a:pt x="769620" y="2062580"/>
                </a:cubicBezTo>
                <a:cubicBezTo>
                  <a:pt x="471170" y="2380080"/>
                  <a:pt x="41275" y="2402854"/>
                  <a:pt x="0" y="2174254"/>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85" name="Freeform 84">
            <a:extLst>
              <a:ext uri="{FF2B5EF4-FFF2-40B4-BE49-F238E27FC236}">
                <a16:creationId xmlns:a16="http://schemas.microsoft.com/office/drawing/2014/main" xmlns="" id="{F808EFD5-7F93-4457-AE3D-C48E45FCD1B3}"/>
              </a:ext>
            </a:extLst>
          </p:cNvPr>
          <p:cNvSpPr/>
          <p:nvPr/>
        </p:nvSpPr>
        <p:spPr>
          <a:xfrm>
            <a:off x="5334000" y="1600201"/>
            <a:ext cx="495300" cy="538163"/>
          </a:xfrm>
          <a:custGeom>
            <a:avLst/>
            <a:gdLst>
              <a:gd name="connsiteX0" fmla="*/ 543983 w 543983"/>
              <a:gd name="connsiteY0" fmla="*/ 609600 h 609600"/>
              <a:gd name="connsiteX1" fmla="*/ 74083 w 543983"/>
              <a:gd name="connsiteY1" fmla="*/ 355600 h 609600"/>
              <a:gd name="connsiteX2" fmla="*/ 99483 w 543983"/>
              <a:gd name="connsiteY2" fmla="*/ 0 h 609600"/>
            </a:gdLst>
            <a:ahLst/>
            <a:cxnLst>
              <a:cxn ang="0">
                <a:pos x="connsiteX0" y="connsiteY0"/>
              </a:cxn>
              <a:cxn ang="0">
                <a:pos x="connsiteX1" y="connsiteY1"/>
              </a:cxn>
              <a:cxn ang="0">
                <a:pos x="connsiteX2" y="connsiteY2"/>
              </a:cxn>
            </a:cxnLst>
            <a:rect l="l" t="t" r="r" b="b"/>
            <a:pathLst>
              <a:path w="543983" h="609600">
                <a:moveTo>
                  <a:pt x="543983" y="609600"/>
                </a:moveTo>
                <a:cubicBezTo>
                  <a:pt x="346074" y="533400"/>
                  <a:pt x="148166" y="457200"/>
                  <a:pt x="74083" y="355600"/>
                </a:cubicBezTo>
                <a:cubicBezTo>
                  <a:pt x="0" y="254000"/>
                  <a:pt x="49741" y="127000"/>
                  <a:pt x="99483" y="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81" name="Freeform 80">
            <a:extLst>
              <a:ext uri="{FF2B5EF4-FFF2-40B4-BE49-F238E27FC236}">
                <a16:creationId xmlns:a16="http://schemas.microsoft.com/office/drawing/2014/main" xmlns="" id="{0A04E22A-5BDB-4418-8AE2-0894023DBED6}"/>
              </a:ext>
            </a:extLst>
          </p:cNvPr>
          <p:cNvSpPr/>
          <p:nvPr/>
        </p:nvSpPr>
        <p:spPr>
          <a:xfrm rot="21354887">
            <a:off x="6254750" y="2120900"/>
            <a:ext cx="1951038" cy="266700"/>
          </a:xfrm>
          <a:custGeom>
            <a:avLst/>
            <a:gdLst>
              <a:gd name="connsiteX0" fmla="*/ 196850 w 2146300"/>
              <a:gd name="connsiteY0" fmla="*/ 76200 h 302683"/>
              <a:gd name="connsiteX1" fmla="*/ 273050 w 2146300"/>
              <a:gd name="connsiteY1" fmla="*/ 63500 h 302683"/>
              <a:gd name="connsiteX2" fmla="*/ 1835150 w 2146300"/>
              <a:gd name="connsiteY2" fmla="*/ 292100 h 302683"/>
              <a:gd name="connsiteX3" fmla="*/ 2139950 w 2146300"/>
              <a:gd name="connsiteY3" fmla="*/ 0 h 302683"/>
            </a:gdLst>
            <a:ahLst/>
            <a:cxnLst>
              <a:cxn ang="0">
                <a:pos x="connsiteX0" y="connsiteY0"/>
              </a:cxn>
              <a:cxn ang="0">
                <a:pos x="connsiteX1" y="connsiteY1"/>
              </a:cxn>
              <a:cxn ang="0">
                <a:pos x="connsiteX2" y="connsiteY2"/>
              </a:cxn>
              <a:cxn ang="0">
                <a:pos x="connsiteX3" y="connsiteY3"/>
              </a:cxn>
            </a:cxnLst>
            <a:rect l="l" t="t" r="r" b="b"/>
            <a:pathLst>
              <a:path w="2146300" h="302683">
                <a:moveTo>
                  <a:pt x="196850" y="76200"/>
                </a:moveTo>
                <a:cubicBezTo>
                  <a:pt x="98425" y="51858"/>
                  <a:pt x="0" y="27517"/>
                  <a:pt x="273050" y="63500"/>
                </a:cubicBezTo>
                <a:cubicBezTo>
                  <a:pt x="546100" y="99483"/>
                  <a:pt x="1524000" y="302683"/>
                  <a:pt x="1835150" y="292100"/>
                </a:cubicBezTo>
                <a:cubicBezTo>
                  <a:pt x="2146300" y="281517"/>
                  <a:pt x="2143125" y="140758"/>
                  <a:pt x="2139950" y="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100" name="Freeform 99">
            <a:extLst>
              <a:ext uri="{FF2B5EF4-FFF2-40B4-BE49-F238E27FC236}">
                <a16:creationId xmlns:a16="http://schemas.microsoft.com/office/drawing/2014/main" xmlns="" id="{03EC5018-024D-4308-85AD-0C282EBEBC38}"/>
              </a:ext>
            </a:extLst>
          </p:cNvPr>
          <p:cNvSpPr/>
          <p:nvPr/>
        </p:nvSpPr>
        <p:spPr>
          <a:xfrm rot="654571">
            <a:off x="5427663" y="1374775"/>
            <a:ext cx="1384300" cy="939800"/>
          </a:xfrm>
          <a:custGeom>
            <a:avLst/>
            <a:gdLst>
              <a:gd name="connsiteX0" fmla="*/ 0 w 1638300"/>
              <a:gd name="connsiteY0" fmla="*/ 990600 h 990600"/>
              <a:gd name="connsiteX1" fmla="*/ 1270000 w 1638300"/>
              <a:gd name="connsiteY1" fmla="*/ 495300 h 990600"/>
              <a:gd name="connsiteX2" fmla="*/ 1638300 w 1638300"/>
              <a:gd name="connsiteY2" fmla="*/ 0 h 990600"/>
              <a:gd name="connsiteX0" fmla="*/ 0 w 1638300"/>
              <a:gd name="connsiteY0" fmla="*/ 990600 h 990600"/>
              <a:gd name="connsiteX1" fmla="*/ 679526 w 1638300"/>
              <a:gd name="connsiteY1" fmla="*/ 830273 h 990600"/>
              <a:gd name="connsiteX2" fmla="*/ 1270000 w 1638300"/>
              <a:gd name="connsiteY2" fmla="*/ 495300 h 990600"/>
              <a:gd name="connsiteX3" fmla="*/ 1638300 w 1638300"/>
              <a:gd name="connsiteY3" fmla="*/ 0 h 990600"/>
            </a:gdLst>
            <a:ahLst/>
            <a:cxnLst>
              <a:cxn ang="0">
                <a:pos x="connsiteX0" y="connsiteY0"/>
              </a:cxn>
              <a:cxn ang="0">
                <a:pos x="connsiteX1" y="connsiteY1"/>
              </a:cxn>
              <a:cxn ang="0">
                <a:pos x="connsiteX2" y="connsiteY2"/>
              </a:cxn>
              <a:cxn ang="0">
                <a:pos x="connsiteX3" y="connsiteY3"/>
              </a:cxn>
            </a:cxnLst>
            <a:rect l="l" t="t" r="r" b="b"/>
            <a:pathLst>
              <a:path w="1638300" h="990600">
                <a:moveTo>
                  <a:pt x="0" y="990600"/>
                </a:moveTo>
                <a:cubicBezTo>
                  <a:pt x="281" y="986190"/>
                  <a:pt x="467859" y="912823"/>
                  <a:pt x="679526" y="830273"/>
                </a:cubicBezTo>
                <a:cubicBezTo>
                  <a:pt x="891193" y="747723"/>
                  <a:pt x="1110204" y="633679"/>
                  <a:pt x="1270000" y="495300"/>
                </a:cubicBezTo>
                <a:cubicBezTo>
                  <a:pt x="1429796" y="356921"/>
                  <a:pt x="1590675" y="165100"/>
                  <a:pt x="1638300" y="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grpSp>
        <p:nvGrpSpPr>
          <p:cNvPr id="364553" name="Group 58">
            <a:extLst>
              <a:ext uri="{FF2B5EF4-FFF2-40B4-BE49-F238E27FC236}">
                <a16:creationId xmlns:a16="http://schemas.microsoft.com/office/drawing/2014/main" xmlns="" id="{CC48FCF7-D160-48A4-93ED-2B2E7D31EC07}"/>
              </a:ext>
            </a:extLst>
          </p:cNvPr>
          <p:cNvGrpSpPr>
            <a:grpSpLocks/>
          </p:cNvGrpSpPr>
          <p:nvPr/>
        </p:nvGrpSpPr>
        <p:grpSpPr bwMode="auto">
          <a:xfrm>
            <a:off x="1814514" y="4616451"/>
            <a:ext cx="1438275" cy="1228725"/>
            <a:chOff x="152400" y="6172200"/>
            <a:chExt cx="1582035" cy="1392648"/>
          </a:xfrm>
        </p:grpSpPr>
        <p:sp>
          <p:nvSpPr>
            <p:cNvPr id="53" name="Rectangle 52">
              <a:extLst>
                <a:ext uri="{FF2B5EF4-FFF2-40B4-BE49-F238E27FC236}">
                  <a16:creationId xmlns:a16="http://schemas.microsoft.com/office/drawing/2014/main" xmlns="" id="{3702B019-D975-483E-969F-3D9315FBF7BB}"/>
                </a:ext>
              </a:extLst>
            </p:cNvPr>
            <p:cNvSpPr/>
            <p:nvPr/>
          </p:nvSpPr>
          <p:spPr>
            <a:xfrm>
              <a:off x="152400" y="6172200"/>
              <a:ext cx="1189145" cy="381449"/>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GENETICS</a:t>
              </a:r>
            </a:p>
          </p:txBody>
        </p:sp>
        <p:sp>
          <p:nvSpPr>
            <p:cNvPr id="364555" name="TextBox 57">
              <a:extLst>
                <a:ext uri="{FF2B5EF4-FFF2-40B4-BE49-F238E27FC236}">
                  <a16:creationId xmlns:a16="http://schemas.microsoft.com/office/drawing/2014/main" xmlns="" id="{4298C41F-1BD7-4691-BDEB-A2B40BE67DD8}"/>
                </a:ext>
              </a:extLst>
            </p:cNvPr>
            <p:cNvSpPr txBox="1">
              <a:spLocks noChangeArrowheads="1"/>
            </p:cNvSpPr>
            <p:nvPr/>
          </p:nvSpPr>
          <p:spPr bwMode="auto">
            <a:xfrm>
              <a:off x="152400" y="6553289"/>
              <a:ext cx="1582035" cy="101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a:t>DNA, amber, </a:t>
              </a:r>
            </a:p>
            <a:p>
              <a:r>
                <a:rPr lang="en-US" altLang="en-US" sz="1300"/>
                <a:t>Double helix, </a:t>
              </a:r>
            </a:p>
            <a:p>
              <a:r>
                <a:rPr lang="en-US" altLang="en-US" sz="1300"/>
                <a:t>Gregor Mendel, </a:t>
              </a:r>
              <a:br>
                <a:rPr lang="en-US" altLang="en-US" sz="1300"/>
              </a:br>
              <a:r>
                <a:rPr lang="en-US" altLang="en-US" sz="1300"/>
                <a:t>pyrimidine bases</a:t>
              </a:r>
            </a:p>
          </p:txBody>
        </p:sp>
      </p:grpSp>
      <p:grpSp>
        <p:nvGrpSpPr>
          <p:cNvPr id="364556" name="Group 65">
            <a:extLst>
              <a:ext uri="{FF2B5EF4-FFF2-40B4-BE49-F238E27FC236}">
                <a16:creationId xmlns:a16="http://schemas.microsoft.com/office/drawing/2014/main" xmlns="" id="{71F8EB81-5F1E-443A-992D-592F51457109}"/>
              </a:ext>
            </a:extLst>
          </p:cNvPr>
          <p:cNvGrpSpPr>
            <a:grpSpLocks/>
          </p:cNvGrpSpPr>
          <p:nvPr/>
        </p:nvGrpSpPr>
        <p:grpSpPr bwMode="auto">
          <a:xfrm>
            <a:off x="8458201" y="4419601"/>
            <a:ext cx="1890713" cy="1470025"/>
            <a:chOff x="152400" y="6172200"/>
            <a:chExt cx="1828800" cy="1666260"/>
          </a:xfrm>
        </p:grpSpPr>
        <p:sp>
          <p:nvSpPr>
            <p:cNvPr id="67" name="Rectangle 66">
              <a:extLst>
                <a:ext uri="{FF2B5EF4-FFF2-40B4-BE49-F238E27FC236}">
                  <a16:creationId xmlns:a16="http://schemas.microsoft.com/office/drawing/2014/main" xmlns="" id="{CA8A5409-F4C7-4224-99AB-28C0EC08C9DB}"/>
                </a:ext>
              </a:extLst>
            </p:cNvPr>
            <p:cNvSpPr/>
            <p:nvPr/>
          </p:nvSpPr>
          <p:spPr>
            <a:xfrm>
              <a:off x="152400" y="6172200"/>
              <a:ext cx="1828800" cy="381476"/>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MATHEMATICS</a:t>
              </a:r>
            </a:p>
          </p:txBody>
        </p:sp>
        <p:sp>
          <p:nvSpPr>
            <p:cNvPr id="68" name="TextBox 67">
              <a:extLst>
                <a:ext uri="{FF2B5EF4-FFF2-40B4-BE49-F238E27FC236}">
                  <a16:creationId xmlns:a16="http://schemas.microsoft.com/office/drawing/2014/main" xmlns="" id="{833D388C-EE0F-4B53-9D3C-4F761D8C3913}"/>
                </a:ext>
              </a:extLst>
            </p:cNvPr>
            <p:cNvSpPr txBox="1"/>
            <p:nvPr/>
          </p:nvSpPr>
          <p:spPr>
            <a:xfrm>
              <a:off x="152400" y="6609459"/>
              <a:ext cx="1804232" cy="1229001"/>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b="1" i="1"/>
                <a:t>Infinity Theorems</a:t>
              </a:r>
            </a:p>
            <a:p>
              <a:r>
                <a:rPr lang="en-US" altLang="en-US" sz="1300"/>
                <a:t>Lemniscate, </a:t>
              </a:r>
              <a:br>
                <a:rPr lang="en-US" altLang="en-US" sz="1300"/>
              </a:br>
              <a:r>
                <a:rPr lang="en-US" altLang="en-US" sz="1300"/>
                <a:t>Pascal’s Triangle, Pythagorean Triples, Greek codes - Omega</a:t>
              </a:r>
            </a:p>
          </p:txBody>
        </p:sp>
      </p:grpSp>
      <p:grpSp>
        <p:nvGrpSpPr>
          <p:cNvPr id="364559" name="Group 68">
            <a:extLst>
              <a:ext uri="{FF2B5EF4-FFF2-40B4-BE49-F238E27FC236}">
                <a16:creationId xmlns:a16="http://schemas.microsoft.com/office/drawing/2014/main" xmlns="" id="{82E7E19B-5163-4002-85D2-F3FF9CB1880E}"/>
              </a:ext>
            </a:extLst>
          </p:cNvPr>
          <p:cNvGrpSpPr>
            <a:grpSpLocks/>
          </p:cNvGrpSpPr>
          <p:nvPr/>
        </p:nvGrpSpPr>
        <p:grpSpPr bwMode="auto">
          <a:xfrm>
            <a:off x="1676401" y="2900363"/>
            <a:ext cx="1870075" cy="1268412"/>
            <a:chOff x="152400" y="6172200"/>
            <a:chExt cx="2057070" cy="1437435"/>
          </a:xfrm>
        </p:grpSpPr>
        <p:sp>
          <p:nvSpPr>
            <p:cNvPr id="70" name="Rectangle 69">
              <a:extLst>
                <a:ext uri="{FF2B5EF4-FFF2-40B4-BE49-F238E27FC236}">
                  <a16:creationId xmlns:a16="http://schemas.microsoft.com/office/drawing/2014/main" xmlns="" id="{18C89560-64D1-425D-B628-004D7E82CB63}"/>
                </a:ext>
              </a:extLst>
            </p:cNvPr>
            <p:cNvSpPr/>
            <p:nvPr/>
          </p:nvSpPr>
          <p:spPr>
            <a:xfrm>
              <a:off x="152400" y="6172200"/>
              <a:ext cx="1844029" cy="381397"/>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ASTROPHYSICS</a:t>
              </a:r>
            </a:p>
          </p:txBody>
        </p:sp>
        <p:sp>
          <p:nvSpPr>
            <p:cNvPr id="364561" name="TextBox 70">
              <a:extLst>
                <a:ext uri="{FF2B5EF4-FFF2-40B4-BE49-F238E27FC236}">
                  <a16:creationId xmlns:a16="http://schemas.microsoft.com/office/drawing/2014/main" xmlns="" id="{166B577A-115A-4271-9C13-3B54F03A902C}"/>
                </a:ext>
              </a:extLst>
            </p:cNvPr>
            <p:cNvSpPr txBox="1">
              <a:spLocks noChangeArrowheads="1"/>
            </p:cNvSpPr>
            <p:nvPr/>
          </p:nvSpPr>
          <p:spPr bwMode="auto">
            <a:xfrm>
              <a:off x="152400" y="6598076"/>
              <a:ext cx="2057070" cy="101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a:t>Ptolemy’s Star Cluster,</a:t>
              </a:r>
            </a:p>
            <a:p>
              <a:r>
                <a:rPr lang="en-US" altLang="en-US" sz="1300"/>
                <a:t>Andromeda Galaxy,</a:t>
              </a:r>
            </a:p>
            <a:p>
              <a:r>
                <a:rPr lang="en-US" altLang="en-US" sz="1300"/>
                <a:t>Schwarzschild Black</a:t>
              </a:r>
            </a:p>
            <a:p>
              <a:r>
                <a:rPr lang="en-US" altLang="en-US" sz="1300"/>
                <a:t>Hole (light cones)</a:t>
              </a:r>
            </a:p>
          </p:txBody>
        </p:sp>
      </p:grpSp>
      <p:grpSp>
        <p:nvGrpSpPr>
          <p:cNvPr id="364562" name="Group 72">
            <a:extLst>
              <a:ext uri="{FF2B5EF4-FFF2-40B4-BE49-F238E27FC236}">
                <a16:creationId xmlns:a16="http://schemas.microsoft.com/office/drawing/2014/main" xmlns="" id="{2E5F9E87-E202-4410-92DB-6A8BFE99A280}"/>
              </a:ext>
            </a:extLst>
          </p:cNvPr>
          <p:cNvGrpSpPr>
            <a:grpSpLocks/>
          </p:cNvGrpSpPr>
          <p:nvPr/>
        </p:nvGrpSpPr>
        <p:grpSpPr bwMode="auto">
          <a:xfrm>
            <a:off x="1697038" y="1600201"/>
            <a:ext cx="1776412" cy="873125"/>
            <a:chOff x="152399" y="6172200"/>
            <a:chExt cx="1955082" cy="989975"/>
          </a:xfrm>
        </p:grpSpPr>
        <p:sp>
          <p:nvSpPr>
            <p:cNvPr id="74" name="Rectangle 73">
              <a:extLst>
                <a:ext uri="{FF2B5EF4-FFF2-40B4-BE49-F238E27FC236}">
                  <a16:creationId xmlns:a16="http://schemas.microsoft.com/office/drawing/2014/main" xmlns="" id="{3E695C5E-A7D0-4F95-B197-C34446261B73}"/>
                </a:ext>
              </a:extLst>
            </p:cNvPr>
            <p:cNvSpPr/>
            <p:nvPr/>
          </p:nvSpPr>
          <p:spPr>
            <a:xfrm>
              <a:off x="152399" y="6172200"/>
              <a:ext cx="1486841" cy="381590"/>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CHEMISTRY</a:t>
              </a:r>
            </a:p>
          </p:txBody>
        </p:sp>
        <p:sp>
          <p:nvSpPr>
            <p:cNvPr id="364564" name="TextBox 74">
              <a:extLst>
                <a:ext uri="{FF2B5EF4-FFF2-40B4-BE49-F238E27FC236}">
                  <a16:creationId xmlns:a16="http://schemas.microsoft.com/office/drawing/2014/main" xmlns="" id="{CF360E78-951C-4E87-A00E-DB5A6D1164C6}"/>
                </a:ext>
              </a:extLst>
            </p:cNvPr>
            <p:cNvSpPr txBox="1">
              <a:spLocks noChangeArrowheads="1"/>
            </p:cNvSpPr>
            <p:nvPr/>
          </p:nvSpPr>
          <p:spPr bwMode="auto">
            <a:xfrm>
              <a:off x="152400" y="6604072"/>
              <a:ext cx="1955081" cy="55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dirty="0"/>
                <a:t>Gases, chemicals,</a:t>
              </a:r>
            </a:p>
            <a:p>
              <a:r>
                <a:rPr lang="en-US" altLang="en-US" sz="1300" dirty="0"/>
                <a:t>radioactivity, Alchemy</a:t>
              </a:r>
            </a:p>
          </p:txBody>
        </p:sp>
      </p:grpSp>
      <p:grpSp>
        <p:nvGrpSpPr>
          <p:cNvPr id="364565" name="Group 77">
            <a:extLst>
              <a:ext uri="{FF2B5EF4-FFF2-40B4-BE49-F238E27FC236}">
                <a16:creationId xmlns:a16="http://schemas.microsoft.com/office/drawing/2014/main" xmlns="" id="{320DE481-69F0-498A-A9B1-BA6E096DD7A2}"/>
              </a:ext>
            </a:extLst>
          </p:cNvPr>
          <p:cNvGrpSpPr>
            <a:grpSpLocks/>
          </p:cNvGrpSpPr>
          <p:nvPr/>
        </p:nvGrpSpPr>
        <p:grpSpPr bwMode="auto">
          <a:xfrm>
            <a:off x="2716214" y="246063"/>
            <a:ext cx="1817687" cy="1255712"/>
            <a:chOff x="152400" y="6172200"/>
            <a:chExt cx="1999939" cy="1423124"/>
          </a:xfrm>
        </p:grpSpPr>
        <p:sp>
          <p:nvSpPr>
            <p:cNvPr id="79" name="Rectangle 78">
              <a:extLst>
                <a:ext uri="{FF2B5EF4-FFF2-40B4-BE49-F238E27FC236}">
                  <a16:creationId xmlns:a16="http://schemas.microsoft.com/office/drawing/2014/main" xmlns="" id="{B61402CA-28CD-4E24-9852-BC5697C5F8DC}"/>
                </a:ext>
              </a:extLst>
            </p:cNvPr>
            <p:cNvSpPr/>
            <p:nvPr/>
          </p:nvSpPr>
          <p:spPr>
            <a:xfrm>
              <a:off x="152400" y="6172200"/>
              <a:ext cx="1280310" cy="381419"/>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GEOLOGY</a:t>
              </a:r>
            </a:p>
          </p:txBody>
        </p:sp>
        <p:sp>
          <p:nvSpPr>
            <p:cNvPr id="364567" name="TextBox 79">
              <a:extLst>
                <a:ext uri="{FF2B5EF4-FFF2-40B4-BE49-F238E27FC236}">
                  <a16:creationId xmlns:a16="http://schemas.microsoft.com/office/drawing/2014/main" xmlns="" id="{433BE61E-741E-49E4-B7EF-4A06920940FC}"/>
                </a:ext>
              </a:extLst>
            </p:cNvPr>
            <p:cNvSpPr txBox="1">
              <a:spLocks noChangeArrowheads="1"/>
            </p:cNvSpPr>
            <p:nvPr/>
          </p:nvSpPr>
          <p:spPr bwMode="auto">
            <a:xfrm>
              <a:off x="152400" y="6583765"/>
              <a:ext cx="1999939" cy="101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a:t>Earthquakes,</a:t>
              </a:r>
            </a:p>
            <a:p>
              <a:r>
                <a:rPr lang="en-US" altLang="en-US" sz="1300"/>
                <a:t>environment,</a:t>
              </a:r>
            </a:p>
            <a:p>
              <a:r>
                <a:rPr lang="en-US" altLang="en-US" sz="1300"/>
                <a:t>piezoelectricity, plate</a:t>
              </a:r>
            </a:p>
            <a:p>
              <a:r>
                <a:rPr lang="en-US" altLang="en-US" sz="1300"/>
                <a:t>tectonics, volcanology</a:t>
              </a:r>
            </a:p>
          </p:txBody>
        </p:sp>
      </p:grpSp>
      <p:grpSp>
        <p:nvGrpSpPr>
          <p:cNvPr id="364568" name="Group 81">
            <a:extLst>
              <a:ext uri="{FF2B5EF4-FFF2-40B4-BE49-F238E27FC236}">
                <a16:creationId xmlns:a16="http://schemas.microsoft.com/office/drawing/2014/main" xmlns="" id="{900EC477-2D9C-4F4E-9DD5-24B3A121AC99}"/>
              </a:ext>
            </a:extLst>
          </p:cNvPr>
          <p:cNvGrpSpPr>
            <a:grpSpLocks/>
          </p:cNvGrpSpPr>
          <p:nvPr/>
        </p:nvGrpSpPr>
        <p:grpSpPr bwMode="auto">
          <a:xfrm>
            <a:off x="4446589" y="381001"/>
            <a:ext cx="1893887" cy="1304925"/>
            <a:chOff x="152400" y="6172200"/>
            <a:chExt cx="2082813" cy="1478327"/>
          </a:xfrm>
        </p:grpSpPr>
        <p:sp>
          <p:nvSpPr>
            <p:cNvPr id="83" name="Rectangle 82">
              <a:extLst>
                <a:ext uri="{FF2B5EF4-FFF2-40B4-BE49-F238E27FC236}">
                  <a16:creationId xmlns:a16="http://schemas.microsoft.com/office/drawing/2014/main" xmlns="" id="{3850F7A8-851D-4833-AD64-6C11F0BAC3E4}"/>
                </a:ext>
              </a:extLst>
            </p:cNvPr>
            <p:cNvSpPr/>
            <p:nvPr/>
          </p:nvSpPr>
          <p:spPr>
            <a:xfrm>
              <a:off x="152400" y="6172200"/>
              <a:ext cx="1920448" cy="381272"/>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NEUROSCIENCE</a:t>
              </a:r>
            </a:p>
          </p:txBody>
        </p:sp>
        <p:sp>
          <p:nvSpPr>
            <p:cNvPr id="364570" name="TextBox 83">
              <a:extLst>
                <a:ext uri="{FF2B5EF4-FFF2-40B4-BE49-F238E27FC236}">
                  <a16:creationId xmlns:a16="http://schemas.microsoft.com/office/drawing/2014/main" xmlns="" id="{DAAED0DD-82B0-486E-B3E9-8B0A1755E935}"/>
                </a:ext>
              </a:extLst>
            </p:cNvPr>
            <p:cNvSpPr txBox="1">
              <a:spLocks noChangeArrowheads="1"/>
            </p:cNvSpPr>
            <p:nvPr/>
          </p:nvSpPr>
          <p:spPr bwMode="auto">
            <a:xfrm>
              <a:off x="152400" y="6604086"/>
              <a:ext cx="2082813" cy="104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a:t>Visual pathway – </a:t>
              </a:r>
              <a:br>
                <a:rPr lang="en-US" altLang="en-US" sz="1300"/>
              </a:br>
              <a:r>
                <a:rPr lang="en-US" altLang="en-US" sz="1300"/>
                <a:t>optic nerve - optic disc,</a:t>
              </a:r>
            </a:p>
            <a:p>
              <a:r>
                <a:rPr lang="en-US" altLang="en-US" sz="1300"/>
                <a:t>synapse formation,</a:t>
              </a:r>
            </a:p>
            <a:p>
              <a:r>
                <a:rPr lang="en-US" altLang="en-US" sz="1300"/>
                <a:t>hormones</a:t>
              </a:r>
            </a:p>
          </p:txBody>
        </p:sp>
      </p:grpSp>
      <p:grpSp>
        <p:nvGrpSpPr>
          <p:cNvPr id="364571" name="Group 84">
            <a:extLst>
              <a:ext uri="{FF2B5EF4-FFF2-40B4-BE49-F238E27FC236}">
                <a16:creationId xmlns:a16="http://schemas.microsoft.com/office/drawing/2014/main" xmlns="" id="{C2A629FA-E1DA-4282-9C29-46BB04D25B1A}"/>
              </a:ext>
            </a:extLst>
          </p:cNvPr>
          <p:cNvGrpSpPr>
            <a:grpSpLocks/>
          </p:cNvGrpSpPr>
          <p:nvPr/>
        </p:nvGrpSpPr>
        <p:grpSpPr bwMode="auto">
          <a:xfrm>
            <a:off x="6386513" y="246064"/>
            <a:ext cx="1930400" cy="1455737"/>
            <a:chOff x="152400" y="6172200"/>
            <a:chExt cx="2123372" cy="1649850"/>
          </a:xfrm>
        </p:grpSpPr>
        <p:sp>
          <p:nvSpPr>
            <p:cNvPr id="86" name="Rectangle 85">
              <a:extLst>
                <a:ext uri="{FF2B5EF4-FFF2-40B4-BE49-F238E27FC236}">
                  <a16:creationId xmlns:a16="http://schemas.microsoft.com/office/drawing/2014/main" xmlns="" id="{6727D71B-AA85-4571-8D8B-2CD4C07AEFF9}"/>
                </a:ext>
              </a:extLst>
            </p:cNvPr>
            <p:cNvSpPr/>
            <p:nvPr/>
          </p:nvSpPr>
          <p:spPr>
            <a:xfrm>
              <a:off x="152400" y="6172200"/>
              <a:ext cx="1005808" cy="381427"/>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OPTICS</a:t>
              </a:r>
            </a:p>
          </p:txBody>
        </p:sp>
        <p:sp>
          <p:nvSpPr>
            <p:cNvPr id="364573" name="TextBox 86">
              <a:extLst>
                <a:ext uri="{FF2B5EF4-FFF2-40B4-BE49-F238E27FC236}">
                  <a16:creationId xmlns:a16="http://schemas.microsoft.com/office/drawing/2014/main" xmlns="" id="{1D6168AA-296F-4225-AD69-1C82A252B169}"/>
                </a:ext>
              </a:extLst>
            </p:cNvPr>
            <p:cNvSpPr txBox="1">
              <a:spLocks noChangeArrowheads="1"/>
            </p:cNvSpPr>
            <p:nvPr/>
          </p:nvSpPr>
          <p:spPr bwMode="auto">
            <a:xfrm>
              <a:off x="152400" y="6583763"/>
              <a:ext cx="2123372" cy="12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dirty="0"/>
                <a:t>Refraction: bending of</a:t>
              </a:r>
            </a:p>
            <a:p>
              <a:r>
                <a:rPr lang="en-US" altLang="en-US" sz="1300" dirty="0"/>
                <a:t>light, convergent vision,</a:t>
              </a:r>
            </a:p>
            <a:p>
              <a:r>
                <a:rPr lang="en-US" altLang="en-US" sz="1300" dirty="0"/>
                <a:t>electrical signals,</a:t>
              </a:r>
            </a:p>
            <a:p>
              <a:r>
                <a:rPr lang="en-US" altLang="en-US" sz="1300" dirty="0"/>
                <a:t>memory storage</a:t>
              </a:r>
            </a:p>
            <a:p>
              <a:endParaRPr lang="en-US" altLang="en-US" sz="1300" dirty="0"/>
            </a:p>
          </p:txBody>
        </p:sp>
      </p:grpSp>
      <p:grpSp>
        <p:nvGrpSpPr>
          <p:cNvPr id="364574" name="Group 87">
            <a:extLst>
              <a:ext uri="{FF2B5EF4-FFF2-40B4-BE49-F238E27FC236}">
                <a16:creationId xmlns:a16="http://schemas.microsoft.com/office/drawing/2014/main" xmlns="" id="{547C5081-7019-4FB0-BEC3-F42A152FEA33}"/>
              </a:ext>
            </a:extLst>
          </p:cNvPr>
          <p:cNvGrpSpPr>
            <a:grpSpLocks/>
          </p:cNvGrpSpPr>
          <p:nvPr/>
        </p:nvGrpSpPr>
        <p:grpSpPr bwMode="auto">
          <a:xfrm>
            <a:off x="7842251" y="1187451"/>
            <a:ext cx="2894013" cy="828675"/>
            <a:chOff x="152400" y="6210717"/>
            <a:chExt cx="3183609" cy="939190"/>
          </a:xfrm>
        </p:grpSpPr>
        <p:sp>
          <p:nvSpPr>
            <p:cNvPr id="89" name="Rectangle 88">
              <a:extLst>
                <a:ext uri="{FF2B5EF4-FFF2-40B4-BE49-F238E27FC236}">
                  <a16:creationId xmlns:a16="http://schemas.microsoft.com/office/drawing/2014/main" xmlns="" id="{079512C3-3028-427B-994F-C4636F2A90D1}"/>
                </a:ext>
              </a:extLst>
            </p:cNvPr>
            <p:cNvSpPr/>
            <p:nvPr/>
          </p:nvSpPr>
          <p:spPr>
            <a:xfrm>
              <a:off x="197805" y="6210717"/>
              <a:ext cx="2652717" cy="381433"/>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PALEOANTHROPOLOGY</a:t>
              </a:r>
            </a:p>
          </p:txBody>
        </p:sp>
        <p:sp>
          <p:nvSpPr>
            <p:cNvPr id="364576" name="TextBox 89">
              <a:extLst>
                <a:ext uri="{FF2B5EF4-FFF2-40B4-BE49-F238E27FC236}">
                  <a16:creationId xmlns:a16="http://schemas.microsoft.com/office/drawing/2014/main" xmlns="" id="{EFEFAE49-1705-459E-B248-09A1859FEEE4}"/>
                </a:ext>
              </a:extLst>
            </p:cNvPr>
            <p:cNvSpPr txBox="1">
              <a:spLocks noChangeArrowheads="1"/>
            </p:cNvSpPr>
            <p:nvPr/>
          </p:nvSpPr>
          <p:spPr bwMode="auto">
            <a:xfrm>
              <a:off x="152400" y="6591805"/>
              <a:ext cx="3183609" cy="55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a:t>Australian Aboriginals, Isle of Wight, </a:t>
              </a:r>
              <a:br>
                <a:rPr lang="en-US" altLang="en-US" sz="1300"/>
              </a:br>
              <a:r>
                <a:rPr lang="en-US" altLang="en-US" sz="1300"/>
                <a:t>genetic drift, fossils</a:t>
              </a:r>
            </a:p>
          </p:txBody>
        </p:sp>
      </p:grpSp>
      <p:grpSp>
        <p:nvGrpSpPr>
          <p:cNvPr id="364577" name="Group 90">
            <a:extLst>
              <a:ext uri="{FF2B5EF4-FFF2-40B4-BE49-F238E27FC236}">
                <a16:creationId xmlns:a16="http://schemas.microsoft.com/office/drawing/2014/main" xmlns="" id="{92719171-ED9E-4BE2-AAD0-680A453C133C}"/>
              </a:ext>
            </a:extLst>
          </p:cNvPr>
          <p:cNvGrpSpPr>
            <a:grpSpLocks/>
          </p:cNvGrpSpPr>
          <p:nvPr/>
        </p:nvGrpSpPr>
        <p:grpSpPr bwMode="auto">
          <a:xfrm>
            <a:off x="8229600" y="2386013"/>
            <a:ext cx="2590800" cy="1649412"/>
            <a:chOff x="152400" y="6172200"/>
            <a:chExt cx="2849027" cy="1869659"/>
          </a:xfrm>
        </p:grpSpPr>
        <p:sp>
          <p:nvSpPr>
            <p:cNvPr id="92" name="Rectangle 91">
              <a:extLst>
                <a:ext uri="{FF2B5EF4-FFF2-40B4-BE49-F238E27FC236}">
                  <a16:creationId xmlns:a16="http://schemas.microsoft.com/office/drawing/2014/main" xmlns="" id="{CDC634E3-FEEE-4A60-8D96-F16C45899B0C}"/>
                </a:ext>
              </a:extLst>
            </p:cNvPr>
            <p:cNvSpPr/>
            <p:nvPr/>
          </p:nvSpPr>
          <p:spPr>
            <a:xfrm>
              <a:off x="152400" y="6172200"/>
              <a:ext cx="1098063" cy="381490"/>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PHYSICS</a:t>
              </a:r>
            </a:p>
          </p:txBody>
        </p:sp>
        <p:sp>
          <p:nvSpPr>
            <p:cNvPr id="364579" name="TextBox 92">
              <a:extLst>
                <a:ext uri="{FF2B5EF4-FFF2-40B4-BE49-F238E27FC236}">
                  <a16:creationId xmlns:a16="http://schemas.microsoft.com/office/drawing/2014/main" xmlns="" id="{058940B0-F6ED-4E25-A1A6-221E001F88E0}"/>
                </a:ext>
              </a:extLst>
            </p:cNvPr>
            <p:cNvSpPr txBox="1">
              <a:spLocks noChangeArrowheads="1"/>
            </p:cNvSpPr>
            <p:nvPr/>
          </p:nvSpPr>
          <p:spPr bwMode="auto">
            <a:xfrm>
              <a:off x="152400" y="6576842"/>
              <a:ext cx="2849027" cy="146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dirty="0"/>
                <a:t>Implicate Order, speed of  light, Chaos Theory, String Theory, Loop quantum gravity, </a:t>
              </a:r>
              <a:br>
                <a:rPr lang="en-US" altLang="en-US" sz="1300" dirty="0"/>
              </a:br>
              <a:r>
                <a:rPr lang="en-US" altLang="en-US" sz="1300" dirty="0"/>
                <a:t>microwave background </a:t>
              </a:r>
              <a:br>
                <a:rPr lang="en-US" altLang="en-US" sz="1300" dirty="0"/>
              </a:br>
              <a:r>
                <a:rPr lang="en-US" altLang="en-US" sz="1300" dirty="0"/>
                <a:t>radiation, Electromagnetism,</a:t>
              </a:r>
            </a:p>
            <a:p>
              <a:r>
                <a:rPr lang="en-US" altLang="en-US" sz="1300" dirty="0"/>
                <a:t>Monopoles, Hysteresis </a:t>
              </a:r>
            </a:p>
          </p:txBody>
        </p:sp>
      </p:grpSp>
      <p:grpSp>
        <p:nvGrpSpPr>
          <p:cNvPr id="364580" name="Group 71">
            <a:extLst>
              <a:ext uri="{FF2B5EF4-FFF2-40B4-BE49-F238E27FC236}">
                <a16:creationId xmlns:a16="http://schemas.microsoft.com/office/drawing/2014/main" xmlns="" id="{BB55028F-615D-4892-B282-013C6CB90C48}"/>
              </a:ext>
            </a:extLst>
          </p:cNvPr>
          <p:cNvGrpSpPr>
            <a:grpSpLocks/>
          </p:cNvGrpSpPr>
          <p:nvPr/>
        </p:nvGrpSpPr>
        <p:grpSpPr bwMode="auto">
          <a:xfrm>
            <a:off x="3775076" y="2339080"/>
            <a:ext cx="4572000" cy="2484498"/>
            <a:chOff x="2514600" y="2438400"/>
            <a:chExt cx="5029200" cy="2814564"/>
          </a:xfrm>
        </p:grpSpPr>
        <p:sp>
          <p:nvSpPr>
            <p:cNvPr id="105" name="Oval 104">
              <a:extLst>
                <a:ext uri="{FF2B5EF4-FFF2-40B4-BE49-F238E27FC236}">
                  <a16:creationId xmlns:a16="http://schemas.microsoft.com/office/drawing/2014/main" xmlns="" id="{346E131C-69C8-4658-973E-C2848F31975C}"/>
                </a:ext>
              </a:extLst>
            </p:cNvPr>
            <p:cNvSpPr/>
            <p:nvPr/>
          </p:nvSpPr>
          <p:spPr>
            <a:xfrm>
              <a:off x="3352800" y="2438400"/>
              <a:ext cx="3277712" cy="23702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200" b="1" dirty="0">
                  <a:solidFill>
                    <a:srgbClr val="0070C0"/>
                  </a:solidFill>
                  <a:cs typeface="Arial" panose="020B0604020202020204" pitchFamily="34" charset="0"/>
                </a:rPr>
                <a:t>These dream mentors</a:t>
              </a:r>
              <a:br>
                <a:rPr lang="en-US" altLang="en-US" sz="1200" b="1" dirty="0">
                  <a:solidFill>
                    <a:srgbClr val="0070C0"/>
                  </a:solidFill>
                  <a:cs typeface="Arial" panose="020B0604020202020204" pitchFamily="34" charset="0"/>
                </a:rPr>
              </a:br>
              <a:r>
                <a:rPr lang="en-US" altLang="en-US" sz="1200" b="1" dirty="0">
                  <a:solidFill>
                    <a:srgbClr val="0070C0"/>
                  </a:solidFill>
                  <a:cs typeface="Arial" panose="020B0604020202020204" pitchFamily="34" charset="0"/>
                </a:rPr>
                <a:t>collaborated in symbolizing content</a:t>
              </a:r>
              <a:r>
                <a:rPr lang="en-US" altLang="en-US" sz="1200" dirty="0">
                  <a:solidFill>
                    <a:srgbClr val="0070C0"/>
                  </a:solidFill>
                  <a:cs typeface="Arial" panose="020B0604020202020204" pitchFamily="34" charset="0"/>
                </a:rPr>
                <a:t>.</a:t>
              </a:r>
            </a:p>
          </p:txBody>
        </p:sp>
        <p:grpSp>
          <p:nvGrpSpPr>
            <p:cNvPr id="364582" name="Group 37">
              <a:extLst>
                <a:ext uri="{FF2B5EF4-FFF2-40B4-BE49-F238E27FC236}">
                  <a16:creationId xmlns:a16="http://schemas.microsoft.com/office/drawing/2014/main" xmlns="" id="{893D9779-C80F-4B86-8333-F43B015A1906}"/>
                </a:ext>
              </a:extLst>
            </p:cNvPr>
            <p:cNvGrpSpPr>
              <a:grpSpLocks/>
            </p:cNvGrpSpPr>
            <p:nvPr/>
          </p:nvGrpSpPr>
          <p:grpSpPr bwMode="auto">
            <a:xfrm>
              <a:off x="2514600" y="3283802"/>
              <a:ext cx="5029200" cy="1969162"/>
              <a:chOff x="1219200" y="4343399"/>
              <a:chExt cx="5029200" cy="1969162"/>
            </a:xfrm>
          </p:grpSpPr>
          <p:sp>
            <p:nvSpPr>
              <p:cNvPr id="39" name="Rectangle 38">
                <a:extLst>
                  <a:ext uri="{FF2B5EF4-FFF2-40B4-BE49-F238E27FC236}">
                    <a16:creationId xmlns:a16="http://schemas.microsoft.com/office/drawing/2014/main" xmlns="" id="{90453AEE-F17C-4EEC-BEFF-319002B35FEB}"/>
                  </a:ext>
                </a:extLst>
              </p:cNvPr>
              <p:cNvSpPr/>
              <p:nvPr/>
            </p:nvSpPr>
            <p:spPr>
              <a:xfrm>
                <a:off x="1219200" y="5859296"/>
                <a:ext cx="5029200" cy="453265"/>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chemeClr val="tx1">
                        <a:lumMod val="75000"/>
                        <a:lumOff val="25000"/>
                      </a:schemeClr>
                    </a:solidFill>
                  </a:rPr>
                  <a:t>Ancestral Memory</a:t>
                </a:r>
              </a:p>
            </p:txBody>
          </p:sp>
          <p:grpSp>
            <p:nvGrpSpPr>
              <p:cNvPr id="364584" name="Group 23">
                <a:extLst>
                  <a:ext uri="{FF2B5EF4-FFF2-40B4-BE49-F238E27FC236}">
                    <a16:creationId xmlns:a16="http://schemas.microsoft.com/office/drawing/2014/main" xmlns="" id="{E44ED92A-1AF7-4912-8FFD-98997A170C25}"/>
                  </a:ext>
                </a:extLst>
              </p:cNvPr>
              <p:cNvGrpSpPr>
                <a:grpSpLocks/>
              </p:cNvGrpSpPr>
              <p:nvPr/>
            </p:nvGrpSpPr>
            <p:grpSpPr bwMode="auto">
              <a:xfrm>
                <a:off x="2362200" y="4343400"/>
                <a:ext cx="806182" cy="1162491"/>
                <a:chOff x="2050813" y="4419600"/>
                <a:chExt cx="806182" cy="1162491"/>
              </a:xfrm>
            </p:grpSpPr>
            <p:pic>
              <p:nvPicPr>
                <p:cNvPr id="364585" name="Picture 4" descr="mentors">
                  <a:extLst>
                    <a:ext uri="{FF2B5EF4-FFF2-40B4-BE49-F238E27FC236}">
                      <a16:creationId xmlns:a16="http://schemas.microsoft.com/office/drawing/2014/main" xmlns="" id="{D9F51D89-12E3-4E00-9391-602C79D412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000" r="50000"/>
                <a:stretch>
                  <a:fillRect/>
                </a:stretch>
              </p:blipFill>
              <p:spPr bwMode="auto">
                <a:xfrm>
                  <a:off x="2095500" y="4419600"/>
                  <a:ext cx="609600" cy="8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86" name="TextBox 50">
                  <a:extLst>
                    <a:ext uri="{FF2B5EF4-FFF2-40B4-BE49-F238E27FC236}">
                      <a16:creationId xmlns:a16="http://schemas.microsoft.com/office/drawing/2014/main" xmlns="" id="{00E912CE-DCE5-4363-B6D2-45D4D3086CF0}"/>
                    </a:ext>
                  </a:extLst>
                </p:cNvPr>
                <p:cNvSpPr txBox="1">
                  <a:spLocks noChangeArrowheads="1"/>
                </p:cNvSpPr>
                <p:nvPr/>
              </p:nvSpPr>
              <p:spPr bwMode="auto">
                <a:xfrm>
                  <a:off x="2050813" y="5285600"/>
                  <a:ext cx="806182" cy="2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100" b="1"/>
                    <a:t>Ptolemy</a:t>
                  </a:r>
                </a:p>
              </p:txBody>
            </p:sp>
          </p:grpSp>
          <p:grpSp>
            <p:nvGrpSpPr>
              <p:cNvPr id="364587" name="Group 10">
                <a:extLst>
                  <a:ext uri="{FF2B5EF4-FFF2-40B4-BE49-F238E27FC236}">
                    <a16:creationId xmlns:a16="http://schemas.microsoft.com/office/drawing/2014/main" xmlns="" id="{EA4D79EC-4E36-4CBA-A4A7-0210E3E0E89D}"/>
                  </a:ext>
                </a:extLst>
              </p:cNvPr>
              <p:cNvGrpSpPr>
                <a:grpSpLocks/>
              </p:cNvGrpSpPr>
              <p:nvPr/>
            </p:nvGrpSpPr>
            <p:grpSpPr bwMode="auto">
              <a:xfrm>
                <a:off x="3124200" y="4343400"/>
                <a:ext cx="648837" cy="1162491"/>
                <a:chOff x="1447800" y="3962400"/>
                <a:chExt cx="648837" cy="1162491"/>
              </a:xfrm>
            </p:grpSpPr>
            <p:sp>
              <p:nvSpPr>
                <p:cNvPr id="364588" name="TextBox 47">
                  <a:extLst>
                    <a:ext uri="{FF2B5EF4-FFF2-40B4-BE49-F238E27FC236}">
                      <a16:creationId xmlns:a16="http://schemas.microsoft.com/office/drawing/2014/main" xmlns="" id="{AA4ED8D3-2CB1-4FF9-84DE-C711F1171D12}"/>
                    </a:ext>
                  </a:extLst>
                </p:cNvPr>
                <p:cNvSpPr txBox="1">
                  <a:spLocks noChangeArrowheads="1"/>
                </p:cNvSpPr>
                <p:nvPr/>
              </p:nvSpPr>
              <p:spPr bwMode="auto">
                <a:xfrm>
                  <a:off x="1496761" y="4828400"/>
                  <a:ext cx="599876" cy="2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100" b="1"/>
                    <a:t>Curie</a:t>
                  </a:r>
                </a:p>
              </p:txBody>
            </p:sp>
            <p:pic>
              <p:nvPicPr>
                <p:cNvPr id="364589" name="Picture 4" descr="mentors">
                  <a:extLst>
                    <a:ext uri="{FF2B5EF4-FFF2-40B4-BE49-F238E27FC236}">
                      <a16:creationId xmlns:a16="http://schemas.microsoft.com/office/drawing/2014/main" xmlns="" id="{57519915-720F-4559-8A41-FDBCFEE9DE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2501" r="2499"/>
                <a:stretch>
                  <a:fillRect/>
                </a:stretch>
              </p:blipFill>
              <p:spPr bwMode="auto">
                <a:xfrm>
                  <a:off x="1447800" y="3962400"/>
                  <a:ext cx="609600" cy="8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4590" name="Group 17">
                <a:extLst>
                  <a:ext uri="{FF2B5EF4-FFF2-40B4-BE49-F238E27FC236}">
                    <a16:creationId xmlns:a16="http://schemas.microsoft.com/office/drawing/2014/main" xmlns="" id="{F5710D84-F24E-4675-B7C6-4EBB9B7196DA}"/>
                  </a:ext>
                </a:extLst>
              </p:cNvPr>
              <p:cNvGrpSpPr>
                <a:grpSpLocks/>
              </p:cNvGrpSpPr>
              <p:nvPr/>
            </p:nvGrpSpPr>
            <p:grpSpPr bwMode="auto">
              <a:xfrm>
                <a:off x="3810000" y="4343399"/>
                <a:ext cx="635142" cy="1162493"/>
                <a:chOff x="4236720" y="3352799"/>
                <a:chExt cx="635142" cy="1162493"/>
              </a:xfrm>
            </p:grpSpPr>
            <p:sp>
              <p:nvSpPr>
                <p:cNvPr id="364591" name="TextBox 45">
                  <a:extLst>
                    <a:ext uri="{FF2B5EF4-FFF2-40B4-BE49-F238E27FC236}">
                      <a16:creationId xmlns:a16="http://schemas.microsoft.com/office/drawing/2014/main" xmlns="" id="{E0079C9E-0CE4-417E-9C4B-6260DBE50908}"/>
                    </a:ext>
                  </a:extLst>
                </p:cNvPr>
                <p:cNvSpPr txBox="1">
                  <a:spLocks noChangeArrowheads="1"/>
                </p:cNvSpPr>
                <p:nvPr/>
              </p:nvSpPr>
              <p:spPr bwMode="auto">
                <a:xfrm>
                  <a:off x="4236720" y="4218801"/>
                  <a:ext cx="635142" cy="2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100" b="1"/>
                    <a:t>Steno</a:t>
                  </a:r>
                </a:p>
              </p:txBody>
            </p:sp>
            <p:pic>
              <p:nvPicPr>
                <p:cNvPr id="364592" name="Picture 4" descr="mentors">
                  <a:extLst>
                    <a:ext uri="{FF2B5EF4-FFF2-40B4-BE49-F238E27FC236}">
                      <a16:creationId xmlns:a16="http://schemas.microsoft.com/office/drawing/2014/main" xmlns="" id="{5CCDB9F0-0C87-4359-B7D9-E63D7DFD4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99" r="77499"/>
                <a:stretch>
                  <a:fillRect/>
                </a:stretch>
              </p:blipFill>
              <p:spPr bwMode="auto">
                <a:xfrm>
                  <a:off x="4264717" y="3352799"/>
                  <a:ext cx="487680" cy="88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4593" name="Group 19">
                <a:extLst>
                  <a:ext uri="{FF2B5EF4-FFF2-40B4-BE49-F238E27FC236}">
                    <a16:creationId xmlns:a16="http://schemas.microsoft.com/office/drawing/2014/main" xmlns="" id="{959EFA75-0811-4786-BB74-FD9F82D5D390}"/>
                  </a:ext>
                </a:extLst>
              </p:cNvPr>
              <p:cNvGrpSpPr>
                <a:grpSpLocks/>
              </p:cNvGrpSpPr>
              <p:nvPr/>
            </p:nvGrpSpPr>
            <p:grpSpPr bwMode="auto">
              <a:xfrm>
                <a:off x="4419600" y="4345195"/>
                <a:ext cx="633379" cy="1160697"/>
                <a:chOff x="5254534" y="3827026"/>
                <a:chExt cx="633379" cy="1160697"/>
              </a:xfrm>
            </p:grpSpPr>
            <p:sp>
              <p:nvSpPr>
                <p:cNvPr id="364594" name="TextBox 43">
                  <a:extLst>
                    <a:ext uri="{FF2B5EF4-FFF2-40B4-BE49-F238E27FC236}">
                      <a16:creationId xmlns:a16="http://schemas.microsoft.com/office/drawing/2014/main" xmlns="" id="{5270EC7B-81DC-41B3-857A-DCD4B2935EE8}"/>
                    </a:ext>
                  </a:extLst>
                </p:cNvPr>
                <p:cNvSpPr txBox="1">
                  <a:spLocks noChangeArrowheads="1"/>
                </p:cNvSpPr>
                <p:nvPr/>
              </p:nvSpPr>
              <p:spPr bwMode="auto">
                <a:xfrm>
                  <a:off x="5254534" y="4691232"/>
                  <a:ext cx="633379" cy="2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100" b="1"/>
                    <a:t>Galen</a:t>
                  </a:r>
                </a:p>
              </p:txBody>
            </p:sp>
            <p:pic>
              <p:nvPicPr>
                <p:cNvPr id="364595" name="Picture 4" descr="mentors">
                  <a:extLst>
                    <a:ext uri="{FF2B5EF4-FFF2-40B4-BE49-F238E27FC236}">
                      <a16:creationId xmlns:a16="http://schemas.microsoft.com/office/drawing/2014/main" xmlns="" id="{03410E49-ADFF-4393-9615-BAE09FCF5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99" t="7201" r="27499"/>
                <a:stretch>
                  <a:fillRect/>
                </a:stretch>
              </p:blipFill>
              <p:spPr bwMode="auto">
                <a:xfrm>
                  <a:off x="5287127" y="3827026"/>
                  <a:ext cx="524456" cy="88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54" name="Straight Arrow Connector 53">
              <a:extLst>
                <a:ext uri="{FF2B5EF4-FFF2-40B4-BE49-F238E27FC236}">
                  <a16:creationId xmlns:a16="http://schemas.microsoft.com/office/drawing/2014/main" xmlns="" id="{C3AB094E-AAB1-492F-AC08-1F81B2605208}"/>
                </a:ext>
              </a:extLst>
            </p:cNvPr>
            <p:cNvCxnSpPr/>
            <p:nvPr/>
          </p:nvCxnSpPr>
          <p:spPr>
            <a:xfrm flipV="1">
              <a:off x="5181124" y="4427429"/>
              <a:ext cx="200818" cy="45679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FA313C47-F2D4-44C4-97C8-FB4EC757C114}"/>
                </a:ext>
              </a:extLst>
            </p:cNvPr>
            <p:cNvCxnSpPr>
              <a:endCxn id="364594" idx="2"/>
            </p:cNvCxnSpPr>
            <p:nvPr/>
          </p:nvCxnSpPr>
          <p:spPr>
            <a:xfrm flipV="1">
              <a:off x="5561807" y="4445413"/>
              <a:ext cx="469741" cy="43341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01E511F6-4178-40AF-9372-606F69A85DCB}"/>
                </a:ext>
              </a:extLst>
            </p:cNvPr>
            <p:cNvCxnSpPr>
              <a:endCxn id="364588" idx="2"/>
            </p:cNvCxnSpPr>
            <p:nvPr/>
          </p:nvCxnSpPr>
          <p:spPr>
            <a:xfrm flipV="1">
              <a:off x="4723607" y="4445413"/>
              <a:ext cx="45403" cy="43161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9C3516A2-EC3F-452A-8D57-4459264595F1}"/>
                </a:ext>
              </a:extLst>
            </p:cNvPr>
            <p:cNvCxnSpPr>
              <a:endCxn id="364586" idx="2"/>
            </p:cNvCxnSpPr>
            <p:nvPr/>
          </p:nvCxnSpPr>
          <p:spPr>
            <a:xfrm flipH="1" flipV="1">
              <a:off x="4060032" y="4445413"/>
              <a:ext cx="207803" cy="36327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64600" name="Group 65">
            <a:extLst>
              <a:ext uri="{FF2B5EF4-FFF2-40B4-BE49-F238E27FC236}">
                <a16:creationId xmlns:a16="http://schemas.microsoft.com/office/drawing/2014/main" xmlns="" id="{1C523DD3-0404-4DAA-94DF-B9B8ECC090FC}"/>
              </a:ext>
            </a:extLst>
          </p:cNvPr>
          <p:cNvGrpSpPr>
            <a:grpSpLocks/>
          </p:cNvGrpSpPr>
          <p:nvPr/>
        </p:nvGrpSpPr>
        <p:grpSpPr bwMode="auto">
          <a:xfrm>
            <a:off x="5024438" y="4994968"/>
            <a:ext cx="2632075" cy="1425575"/>
            <a:chOff x="3733800" y="6347936"/>
            <a:chExt cx="2895600" cy="1615388"/>
          </a:xfrm>
        </p:grpSpPr>
        <p:sp>
          <p:nvSpPr>
            <p:cNvPr id="73" name="Rectangle 72">
              <a:extLst>
                <a:ext uri="{FF2B5EF4-FFF2-40B4-BE49-F238E27FC236}">
                  <a16:creationId xmlns:a16="http://schemas.microsoft.com/office/drawing/2014/main" xmlns="" id="{6FD0E928-DB24-4A40-A392-FE52864ADCD2}"/>
                </a:ext>
              </a:extLst>
            </p:cNvPr>
            <p:cNvSpPr/>
            <p:nvPr/>
          </p:nvSpPr>
          <p:spPr>
            <a:xfrm>
              <a:off x="3810643" y="6347936"/>
              <a:ext cx="2209249" cy="381361"/>
            </a:xfrm>
            <a:prstGeom prst="rect">
              <a:avLst/>
            </a:prstGeom>
            <a:solidFill>
              <a:srgbClr val="0070C0"/>
            </a:solidFill>
            <a:ln>
              <a:noFill/>
            </a:ln>
            <a:effectLst>
              <a:outerShdw blurRad="127000" dist="76200" dir="16200000" sx="99000" sy="99000"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US" sz="1550" b="1" dirty="0">
                  <a:latin typeface="+mj-lt"/>
                  <a:cs typeface="Calibri" pitchFamily="34" charset="0"/>
                </a:rPr>
                <a:t>MYTHS &amp; LEGENDS</a:t>
              </a:r>
            </a:p>
          </p:txBody>
        </p:sp>
        <p:sp>
          <p:nvSpPr>
            <p:cNvPr id="364602" name="TextBox 75">
              <a:extLst>
                <a:ext uri="{FF2B5EF4-FFF2-40B4-BE49-F238E27FC236}">
                  <a16:creationId xmlns:a16="http://schemas.microsoft.com/office/drawing/2014/main" xmlns="" id="{E0DE8970-098B-450C-8176-930209D5E45E}"/>
                </a:ext>
              </a:extLst>
            </p:cNvPr>
            <p:cNvSpPr txBox="1">
              <a:spLocks noChangeArrowheads="1"/>
            </p:cNvSpPr>
            <p:nvPr/>
          </p:nvSpPr>
          <p:spPr bwMode="auto">
            <a:xfrm>
              <a:off x="3733800" y="6734694"/>
              <a:ext cx="2895600" cy="122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300" dirty="0"/>
                <a:t>Aboriginal Dreamtime, Andromeda, Emerald Tablet, Hollow Earth, Holy Grail, Osiris, Rosetta Stone, Rosicrucian Order, Upanishads’ Vedanta</a:t>
              </a:r>
            </a:p>
          </p:txBody>
        </p:sp>
      </p:grpSp>
      <p:sp>
        <p:nvSpPr>
          <p:cNvPr id="65" name="Freeform 64">
            <a:extLst>
              <a:ext uri="{FF2B5EF4-FFF2-40B4-BE49-F238E27FC236}">
                <a16:creationId xmlns:a16="http://schemas.microsoft.com/office/drawing/2014/main" xmlns="" id="{EC264ABD-BBF3-48AD-8AA3-976256808551}"/>
              </a:ext>
            </a:extLst>
          </p:cNvPr>
          <p:cNvSpPr/>
          <p:nvPr/>
        </p:nvSpPr>
        <p:spPr>
          <a:xfrm>
            <a:off x="2425700" y="4635501"/>
            <a:ext cx="1536700" cy="1698625"/>
          </a:xfrm>
          <a:custGeom>
            <a:avLst/>
            <a:gdLst>
              <a:gd name="connsiteX0" fmla="*/ 1126435 w 1126435"/>
              <a:gd name="connsiteY0" fmla="*/ 30922 h 1923774"/>
              <a:gd name="connsiteX1" fmla="*/ 887895 w 1126435"/>
              <a:gd name="connsiteY1" fmla="*/ 282713 h 1923774"/>
              <a:gd name="connsiteX2" fmla="*/ 609600 w 1126435"/>
              <a:gd name="connsiteY2" fmla="*/ 1727200 h 1923774"/>
              <a:gd name="connsiteX3" fmla="*/ 0 w 1126435"/>
              <a:gd name="connsiteY3" fmla="*/ 1462156 h 1923774"/>
            </a:gdLst>
            <a:ahLst/>
            <a:cxnLst>
              <a:cxn ang="0">
                <a:pos x="connsiteX0" y="connsiteY0"/>
              </a:cxn>
              <a:cxn ang="0">
                <a:pos x="connsiteX1" y="connsiteY1"/>
              </a:cxn>
              <a:cxn ang="0">
                <a:pos x="connsiteX2" y="connsiteY2"/>
              </a:cxn>
              <a:cxn ang="0">
                <a:pos x="connsiteX3" y="connsiteY3"/>
              </a:cxn>
            </a:cxnLst>
            <a:rect l="l" t="t" r="r" b="b"/>
            <a:pathLst>
              <a:path w="1126435" h="1923774">
                <a:moveTo>
                  <a:pt x="1126435" y="30922"/>
                </a:moveTo>
                <a:cubicBezTo>
                  <a:pt x="1050234" y="15461"/>
                  <a:pt x="974034" y="0"/>
                  <a:pt x="887895" y="282713"/>
                </a:cubicBezTo>
                <a:cubicBezTo>
                  <a:pt x="801756" y="565426"/>
                  <a:pt x="757582" y="1530626"/>
                  <a:pt x="609600" y="1727200"/>
                </a:cubicBezTo>
                <a:cubicBezTo>
                  <a:pt x="461618" y="1923774"/>
                  <a:pt x="230809" y="1692965"/>
                  <a:pt x="0" y="1462156"/>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106" name="Freeform 105">
            <a:extLst>
              <a:ext uri="{FF2B5EF4-FFF2-40B4-BE49-F238E27FC236}">
                <a16:creationId xmlns:a16="http://schemas.microsoft.com/office/drawing/2014/main" xmlns="" id="{C7924040-BBF4-4186-A7E5-EBCE5693495E}"/>
              </a:ext>
            </a:extLst>
          </p:cNvPr>
          <p:cNvSpPr/>
          <p:nvPr/>
        </p:nvSpPr>
        <p:spPr>
          <a:xfrm rot="21016196">
            <a:off x="7923214" y="4824414"/>
            <a:ext cx="1049337" cy="1825625"/>
          </a:xfrm>
          <a:custGeom>
            <a:avLst/>
            <a:gdLst>
              <a:gd name="connsiteX0" fmla="*/ 0 w 1153583"/>
              <a:gd name="connsiteY0" fmla="*/ 0 h 2070100"/>
              <a:gd name="connsiteX1" fmla="*/ 622300 w 1153583"/>
              <a:gd name="connsiteY1" fmla="*/ 1816100 h 2070100"/>
              <a:gd name="connsiteX2" fmla="*/ 1079500 w 1153583"/>
              <a:gd name="connsiteY2" fmla="*/ 1524000 h 2070100"/>
              <a:gd name="connsiteX3" fmla="*/ 1066800 w 1153583"/>
              <a:gd name="connsiteY3" fmla="*/ 1524000 h 2070100"/>
            </a:gdLst>
            <a:ahLst/>
            <a:cxnLst>
              <a:cxn ang="0">
                <a:pos x="connsiteX0" y="connsiteY0"/>
              </a:cxn>
              <a:cxn ang="0">
                <a:pos x="connsiteX1" y="connsiteY1"/>
              </a:cxn>
              <a:cxn ang="0">
                <a:pos x="connsiteX2" y="connsiteY2"/>
              </a:cxn>
              <a:cxn ang="0">
                <a:pos x="connsiteX3" y="connsiteY3"/>
              </a:cxn>
            </a:cxnLst>
            <a:rect l="l" t="t" r="r" b="b"/>
            <a:pathLst>
              <a:path w="1153583" h="2070100">
                <a:moveTo>
                  <a:pt x="0" y="0"/>
                </a:moveTo>
                <a:cubicBezTo>
                  <a:pt x="221191" y="781050"/>
                  <a:pt x="442383" y="1562100"/>
                  <a:pt x="622300" y="1816100"/>
                </a:cubicBezTo>
                <a:cubicBezTo>
                  <a:pt x="802217" y="2070100"/>
                  <a:pt x="1005417" y="1572683"/>
                  <a:pt x="1079500" y="1524000"/>
                </a:cubicBezTo>
                <a:cubicBezTo>
                  <a:pt x="1153583" y="1475317"/>
                  <a:pt x="1110191" y="1499658"/>
                  <a:pt x="1066800" y="152400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96" name="Freeform 95">
            <a:extLst>
              <a:ext uri="{FF2B5EF4-FFF2-40B4-BE49-F238E27FC236}">
                <a16:creationId xmlns:a16="http://schemas.microsoft.com/office/drawing/2014/main" xmlns="" id="{53068A16-C90F-4E9F-8B17-556410F96D89}"/>
              </a:ext>
            </a:extLst>
          </p:cNvPr>
          <p:cNvSpPr/>
          <p:nvPr/>
        </p:nvSpPr>
        <p:spPr>
          <a:xfrm>
            <a:off x="3686175" y="4876800"/>
            <a:ext cx="1963738" cy="1828800"/>
          </a:xfrm>
          <a:custGeom>
            <a:avLst/>
            <a:gdLst>
              <a:gd name="connsiteX0" fmla="*/ 362551 w 2948538"/>
              <a:gd name="connsiteY0" fmla="*/ 0 h 2215414"/>
              <a:gd name="connsiteX1" fmla="*/ 362551 w 2948538"/>
              <a:gd name="connsiteY1" fmla="*/ 1684421 h 2215414"/>
              <a:gd name="connsiteX2" fmla="*/ 2537860 w 2948538"/>
              <a:gd name="connsiteY2" fmla="*/ 2165684 h 2215414"/>
              <a:gd name="connsiteX3" fmla="*/ 2826618 w 2948538"/>
              <a:gd name="connsiteY3" fmla="*/ 1982804 h 2215414"/>
              <a:gd name="connsiteX0" fmla="*/ 211745 w 2736772"/>
              <a:gd name="connsiteY0" fmla="*/ 0 h 2265144"/>
              <a:gd name="connsiteX1" fmla="*/ 211745 w 2736772"/>
              <a:gd name="connsiteY1" fmla="*/ 1684421 h 2265144"/>
              <a:gd name="connsiteX2" fmla="*/ 1482215 w 2736772"/>
              <a:gd name="connsiteY2" fmla="*/ 2215414 h 2265144"/>
              <a:gd name="connsiteX3" fmla="*/ 2675812 w 2736772"/>
              <a:gd name="connsiteY3" fmla="*/ 1982804 h 2265144"/>
              <a:gd name="connsiteX0" fmla="*/ 667526 w 2645617"/>
              <a:gd name="connsiteY0" fmla="*/ 0 h 1975875"/>
              <a:gd name="connsiteX1" fmla="*/ 120590 w 2645617"/>
              <a:gd name="connsiteY1" fmla="*/ 1395152 h 1975875"/>
              <a:gd name="connsiteX2" fmla="*/ 1391060 w 2645617"/>
              <a:gd name="connsiteY2" fmla="*/ 1926145 h 1975875"/>
              <a:gd name="connsiteX3" fmla="*/ 2584657 w 2645617"/>
              <a:gd name="connsiteY3" fmla="*/ 1693535 h 1975875"/>
              <a:gd name="connsiteX0" fmla="*/ 667525 w 2645616"/>
              <a:gd name="connsiteY0" fmla="*/ 0 h 1975875"/>
              <a:gd name="connsiteX1" fmla="*/ 120589 w 2645616"/>
              <a:gd name="connsiteY1" fmla="*/ 1395152 h 1975875"/>
              <a:gd name="connsiteX2" fmla="*/ 1391059 w 2645616"/>
              <a:gd name="connsiteY2" fmla="*/ 1926145 h 1975875"/>
              <a:gd name="connsiteX3" fmla="*/ 2584656 w 2645616"/>
              <a:gd name="connsiteY3" fmla="*/ 1693535 h 1975875"/>
              <a:gd name="connsiteX0" fmla="*/ 839793 w 2611162"/>
              <a:gd name="connsiteY0" fmla="*/ 0 h 2155500"/>
              <a:gd name="connsiteX1" fmla="*/ 86135 w 2611162"/>
              <a:gd name="connsiteY1" fmla="*/ 1574777 h 2155500"/>
              <a:gd name="connsiteX2" fmla="*/ 1356605 w 2611162"/>
              <a:gd name="connsiteY2" fmla="*/ 2105770 h 2155500"/>
              <a:gd name="connsiteX3" fmla="*/ 2550202 w 2611162"/>
              <a:gd name="connsiteY3" fmla="*/ 1873160 h 2155500"/>
              <a:gd name="connsiteX0" fmla="*/ 581387 w 2662843"/>
              <a:gd name="connsiteY0" fmla="*/ 0 h 2155500"/>
              <a:gd name="connsiteX1" fmla="*/ 137816 w 2662843"/>
              <a:gd name="connsiteY1" fmla="*/ 1574777 h 2155500"/>
              <a:gd name="connsiteX2" fmla="*/ 1408286 w 2662843"/>
              <a:gd name="connsiteY2" fmla="*/ 2105770 h 2155500"/>
              <a:gd name="connsiteX3" fmla="*/ 2601883 w 2662843"/>
              <a:gd name="connsiteY3" fmla="*/ 1873160 h 2155500"/>
            </a:gdLst>
            <a:ahLst/>
            <a:cxnLst>
              <a:cxn ang="0">
                <a:pos x="connsiteX0" y="connsiteY0"/>
              </a:cxn>
              <a:cxn ang="0">
                <a:pos x="connsiteX1" y="connsiteY1"/>
              </a:cxn>
              <a:cxn ang="0">
                <a:pos x="connsiteX2" y="connsiteY2"/>
              </a:cxn>
              <a:cxn ang="0">
                <a:pos x="connsiteX3" y="connsiteY3"/>
              </a:cxn>
            </a:cxnLst>
            <a:rect l="l" t="t" r="r" b="b"/>
            <a:pathLst>
              <a:path w="2662843" h="2155500">
                <a:moveTo>
                  <a:pt x="581387" y="0"/>
                </a:moveTo>
                <a:cubicBezTo>
                  <a:pt x="287952" y="606321"/>
                  <a:pt x="0" y="1223815"/>
                  <a:pt x="137816" y="1574777"/>
                </a:cubicBezTo>
                <a:cubicBezTo>
                  <a:pt x="275632" y="1925739"/>
                  <a:pt x="997608" y="2056040"/>
                  <a:pt x="1408286" y="2105770"/>
                </a:cubicBezTo>
                <a:cubicBezTo>
                  <a:pt x="1818964" y="2155500"/>
                  <a:pt x="2662843" y="1989465"/>
                  <a:pt x="2601883" y="1873160"/>
                </a:cubicBezTo>
              </a:path>
            </a:pathLst>
          </a:cu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058" tIns="41029" rIns="82058" bIns="0" anchor="b"/>
          <a:lstStyle/>
          <a:p>
            <a:pPr algn="r" defTabSz="820583">
              <a:defRPr/>
            </a:pPr>
            <a:endParaRPr lang="en-US" sz="1100" dirty="0"/>
          </a:p>
        </p:txBody>
      </p:sp>
      <p:sp>
        <p:nvSpPr>
          <p:cNvPr id="364606" name="Text Box 62">
            <a:extLst>
              <a:ext uri="{FF2B5EF4-FFF2-40B4-BE49-F238E27FC236}">
                <a16:creationId xmlns:a16="http://schemas.microsoft.com/office/drawing/2014/main" xmlns="" id="{5A8237DC-2636-40FC-A5C5-FA83517EF6DA}"/>
              </a:ext>
            </a:extLst>
          </p:cNvPr>
          <p:cNvSpPr txBox="1">
            <a:spLocks noChangeArrowheads="1"/>
          </p:cNvSpPr>
          <p:nvPr/>
        </p:nvSpPr>
        <p:spPr bwMode="auto">
          <a:xfrm>
            <a:off x="4482625" y="1786764"/>
            <a:ext cx="2530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200">
              <a:latin typeface="Arial" panose="020B0604020202020204" pitchFamily="34" charset="0"/>
            </a:endParaRPr>
          </a:p>
        </p:txBody>
      </p:sp>
      <p:sp>
        <p:nvSpPr>
          <p:cNvPr id="364607" name="Text Box 63">
            <a:extLst>
              <a:ext uri="{FF2B5EF4-FFF2-40B4-BE49-F238E27FC236}">
                <a16:creationId xmlns:a16="http://schemas.microsoft.com/office/drawing/2014/main" xmlns="" id="{55736D78-9518-4FEA-A049-201252512D92}"/>
              </a:ext>
            </a:extLst>
          </p:cNvPr>
          <p:cNvSpPr txBox="1">
            <a:spLocks noChangeArrowheads="1"/>
          </p:cNvSpPr>
          <p:nvPr/>
        </p:nvSpPr>
        <p:spPr bwMode="auto">
          <a:xfrm>
            <a:off x="4101089" y="1907531"/>
            <a:ext cx="3810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4D4D4D"/>
                </a:solidFill>
                <a:latin typeface="Arial" panose="020B0604020202020204" pitchFamily="34" charset="0"/>
              </a:rPr>
              <a:t> </a:t>
            </a:r>
            <a:r>
              <a:rPr lang="en-US" altLang="en-US" sz="2400" b="1" dirty="0">
                <a:solidFill>
                  <a:srgbClr val="4D4D4D"/>
                </a:solidFill>
                <a:latin typeface="Arial" panose="020B0604020202020204" pitchFamily="34" charset="0"/>
              </a:rPr>
              <a:t>Collective Unconscious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uppo 10">
            <a:extLst>
              <a:ext uri="{FF2B5EF4-FFF2-40B4-BE49-F238E27FC236}">
                <a16:creationId xmlns:a16="http://schemas.microsoft.com/office/drawing/2014/main" xmlns="" id="{B8AF9A74-EF84-4C74-87E3-31F26615BEFD}"/>
              </a:ext>
            </a:extLst>
          </p:cNvPr>
          <p:cNvGrpSpPr>
            <a:grpSpLocks/>
          </p:cNvGrpSpPr>
          <p:nvPr/>
        </p:nvGrpSpPr>
        <p:grpSpPr bwMode="auto">
          <a:xfrm>
            <a:off x="1524000" y="5872164"/>
            <a:ext cx="9144000" cy="1000125"/>
            <a:chOff x="0" y="5857875"/>
            <a:chExt cx="9143968" cy="1000125"/>
          </a:xfrm>
        </p:grpSpPr>
        <p:sp>
          <p:nvSpPr>
            <p:cNvPr id="14343" name="Rectangle 8">
              <a:extLst>
                <a:ext uri="{FF2B5EF4-FFF2-40B4-BE49-F238E27FC236}">
                  <a16:creationId xmlns:a16="http://schemas.microsoft.com/office/drawing/2014/main" xmlns="" id="{B676A1B0-833A-419E-BEFA-34A053EC1747}"/>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14344" name="Text Box 4">
              <a:extLst>
                <a:ext uri="{FF2B5EF4-FFF2-40B4-BE49-F238E27FC236}">
                  <a16:creationId xmlns:a16="http://schemas.microsoft.com/office/drawing/2014/main" xmlns="" id="{1CFBAFFB-0252-48DB-9044-F5F641ABE9E7}"/>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14345" name="Text Box 4">
              <a:extLst>
                <a:ext uri="{FF2B5EF4-FFF2-40B4-BE49-F238E27FC236}">
                  <a16:creationId xmlns:a16="http://schemas.microsoft.com/office/drawing/2014/main" xmlns="" id="{90C7476E-677C-47F1-8797-76D0ED3AABDC}"/>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dirty="0">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dirty="0">
                  <a:solidFill>
                    <a:srgbClr val="002060"/>
                  </a:solidFill>
                  <a:latin typeface="Century Gothic" panose="020B0502020202020204" pitchFamily="34" charset="0"/>
                </a:rPr>
                <a:t>dream facilitator</a:t>
              </a:r>
            </a:p>
          </p:txBody>
        </p:sp>
      </p:grpSp>
      <p:pic>
        <p:nvPicPr>
          <p:cNvPr id="14339" name="Immagine 16">
            <a:extLst>
              <a:ext uri="{FF2B5EF4-FFF2-40B4-BE49-F238E27FC236}">
                <a16:creationId xmlns:a16="http://schemas.microsoft.com/office/drawing/2014/main" xmlns="" id="{0DF3B18A-E3A6-494B-B774-AE8BA87710F0}"/>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1F4DFFB2-BB52-44AD-AB74-60A2D8459CA2}"/>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4341" name="Immagine 18">
            <a:extLst>
              <a:ext uri="{FF2B5EF4-FFF2-40B4-BE49-F238E27FC236}">
                <a16:creationId xmlns:a16="http://schemas.microsoft.com/office/drawing/2014/main" xmlns="" id="{FC67F624-1BD7-4335-958A-DC6BDD2F7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ttangolo 2">
            <a:extLst>
              <a:ext uri="{FF2B5EF4-FFF2-40B4-BE49-F238E27FC236}">
                <a16:creationId xmlns:a16="http://schemas.microsoft.com/office/drawing/2014/main" xmlns="" id="{BBA42553-9E00-4963-9B3C-7B0BC75532D4}"/>
              </a:ext>
            </a:extLst>
          </p:cNvPr>
          <p:cNvSpPr>
            <a:spLocks noChangeArrowheads="1"/>
          </p:cNvSpPr>
          <p:nvPr/>
        </p:nvSpPr>
        <p:spPr bwMode="auto">
          <a:xfrm>
            <a:off x="2033589" y="549275"/>
            <a:ext cx="81248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solidFill>
                  <a:schemeClr val="accent1"/>
                </a:solidFill>
                <a:latin typeface="Century Gothic" panose="020B0502020202020204" pitchFamily="34" charset="0"/>
              </a:rPr>
              <a:t>Montague Ullman (</a:t>
            </a:r>
            <a:r>
              <a:rPr lang="it-IT" altLang="en-US" sz="2000" dirty="0">
                <a:solidFill>
                  <a:schemeClr val="accent1"/>
                </a:solidFill>
                <a:latin typeface="Century Gothic" panose="020B0502020202020204" pitchFamily="34" charset="0"/>
              </a:rPr>
              <a:t>1916 – 2008)</a:t>
            </a:r>
            <a:r>
              <a:rPr lang="en-US" altLang="en-US" sz="2000" dirty="0">
                <a:solidFill>
                  <a:schemeClr val="accent1"/>
                </a:solidFill>
                <a:latin typeface="Century Gothic" panose="020B0502020202020204" pitchFamily="34" charset="0"/>
              </a:rPr>
              <a:t>, </a:t>
            </a:r>
            <a:r>
              <a:rPr lang="en-US" altLang="en-US" sz="2000" b="1" dirty="0">
                <a:solidFill>
                  <a:schemeClr val="accent1"/>
                </a:solidFill>
                <a:latin typeface="Century Gothic" panose="020B0502020202020204" pitchFamily="34" charset="0"/>
              </a:rPr>
              <a:t>psychiatrist, neurologist and parapsychologist </a:t>
            </a:r>
            <a:r>
              <a:rPr lang="en-US" altLang="en-US" sz="2000" dirty="0">
                <a:solidFill>
                  <a:schemeClr val="accent1"/>
                </a:solidFill>
                <a:latin typeface="Century Gothic" panose="020B0502020202020204" pitchFamily="34" charset="0"/>
              </a:rPr>
              <a:t>founded the Dream Laboratory at the Maimonides Medical Center, Brooklyn, N.Y.  </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for over two decades he taught psychoanalytic candidates in Sweden, later teaching his group process to professional and lay groups alike</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he devoted his life to lecturing, teaching and inspiring a grassroots dream work movement within the United States</a:t>
            </a:r>
          </a:p>
          <a:p>
            <a:pPr eaLnBrk="1" hangingPunct="1"/>
            <a:endParaRPr lang="en-US" altLang="en-US" sz="2000" dirty="0">
              <a:solidFill>
                <a:schemeClr val="accent1"/>
              </a:solidFill>
              <a:latin typeface="Century Gothic" panose="020B0502020202020204" pitchFamily="34" charset="0"/>
            </a:endParaRPr>
          </a:p>
          <a:p>
            <a:pPr eaLnBrk="1" hangingPunct="1"/>
            <a:r>
              <a:rPr lang="en-US" altLang="en-US" sz="2000" dirty="0">
                <a:solidFill>
                  <a:schemeClr val="accent1"/>
                </a:solidFill>
                <a:latin typeface="Century Gothic" panose="020B0502020202020204" pitchFamily="34" charset="0"/>
              </a:rPr>
              <a:t>the process, having spread internationally, reflects a gradual shift in dream ideology and an upsurge in popular interest in dreams </a:t>
            </a:r>
            <a:endParaRPr lang="it-IT" altLang="en-US" sz="2000" dirty="0">
              <a:solidFill>
                <a:schemeClr val="accent1"/>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2" name="Rectangle 6">
            <a:extLst>
              <a:ext uri="{FF2B5EF4-FFF2-40B4-BE49-F238E27FC236}">
                <a16:creationId xmlns:a16="http://schemas.microsoft.com/office/drawing/2014/main" xmlns="" id="{CF45DF58-D87F-4957-9026-A8BA585C1543}"/>
              </a:ext>
            </a:extLst>
          </p:cNvPr>
          <p:cNvSpPr>
            <a:spLocks noGrp="1" noChangeArrowheads="1"/>
          </p:cNvSpPr>
          <p:nvPr>
            <p:ph type="title"/>
          </p:nvPr>
        </p:nvSpPr>
        <p:spPr>
          <a:xfrm>
            <a:off x="1193800" y="-94784"/>
            <a:ext cx="9601200" cy="990600"/>
          </a:xfrm>
        </p:spPr>
        <p:txBody>
          <a:bodyPr>
            <a:normAutofit fontScale="90000"/>
          </a:bodyPr>
          <a:lstStyle/>
          <a:p>
            <a:r>
              <a:rPr lang="en-US" altLang="en-US" dirty="0">
                <a:solidFill>
                  <a:srgbClr val="777777"/>
                </a:solidFill>
              </a:rPr>
              <a:t/>
            </a:r>
            <a:br>
              <a:rPr lang="en-US" altLang="en-US" dirty="0">
                <a:solidFill>
                  <a:srgbClr val="777777"/>
                </a:solidFill>
              </a:rPr>
            </a:br>
            <a:endParaRPr lang="en-US" altLang="en-US" dirty="0">
              <a:solidFill>
                <a:srgbClr val="777777"/>
              </a:solidFill>
            </a:endParaRPr>
          </a:p>
        </p:txBody>
      </p:sp>
      <p:sp>
        <p:nvSpPr>
          <p:cNvPr id="260099" name="Rectangle 3">
            <a:extLst>
              <a:ext uri="{FF2B5EF4-FFF2-40B4-BE49-F238E27FC236}">
                <a16:creationId xmlns:a16="http://schemas.microsoft.com/office/drawing/2014/main" xmlns="" id="{0463BCAB-F065-4B00-A7CB-2844CFDDE4AC}"/>
              </a:ext>
            </a:extLst>
          </p:cNvPr>
          <p:cNvSpPr>
            <a:spLocks noGrp="1" noChangeArrowheads="1"/>
          </p:cNvSpPr>
          <p:nvPr>
            <p:ph type="body" sz="half" idx="1"/>
          </p:nvPr>
        </p:nvSpPr>
        <p:spPr/>
        <p:txBody>
          <a:bodyPr/>
          <a:lstStyle/>
          <a:p>
            <a:pPr>
              <a:buFontTx/>
              <a:buNone/>
            </a:pPr>
            <a:r>
              <a:rPr lang="en-US" altLang="en-US" dirty="0"/>
              <a:t> </a:t>
            </a:r>
          </a:p>
        </p:txBody>
      </p:sp>
      <p:sp>
        <p:nvSpPr>
          <p:cNvPr id="260100" name="Text Box 4">
            <a:extLst>
              <a:ext uri="{FF2B5EF4-FFF2-40B4-BE49-F238E27FC236}">
                <a16:creationId xmlns:a16="http://schemas.microsoft.com/office/drawing/2014/main" xmlns="" id="{C984A31A-4D15-464E-A657-CA21FBBE8028}"/>
              </a:ext>
            </a:extLst>
          </p:cNvPr>
          <p:cNvSpPr txBox="1">
            <a:spLocks noChangeArrowheads="1"/>
          </p:cNvSpPr>
          <p:nvPr/>
        </p:nvSpPr>
        <p:spPr bwMode="auto">
          <a:xfrm>
            <a:off x="1358902" y="5880697"/>
            <a:ext cx="104774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300" dirty="0">
                <a:solidFill>
                  <a:srgbClr val="5F5F5F"/>
                </a:solidFill>
                <a:latin typeface="Arial" panose="020B0604020202020204" pitchFamily="34" charset="0"/>
              </a:rPr>
              <a:t>  	</a:t>
            </a:r>
            <a:r>
              <a:rPr lang="en-US" altLang="en-US" sz="2800" dirty="0">
                <a:solidFill>
                  <a:srgbClr val="5F5F5F"/>
                </a:solidFill>
                <a:latin typeface="Arial" panose="020B0604020202020204" pitchFamily="34" charset="0"/>
              </a:rPr>
              <a:t> Is the collective unconscious present in all states:  </a:t>
            </a:r>
          </a:p>
          <a:p>
            <a:r>
              <a:rPr lang="en-US" altLang="en-US" sz="2800" dirty="0">
                <a:solidFill>
                  <a:srgbClr val="5F5F5F"/>
                </a:solidFill>
                <a:latin typeface="Arial" panose="020B0604020202020204" pitchFamily="34" charset="0"/>
              </a:rPr>
              <a:t>                        waking,</a:t>
            </a:r>
            <a:r>
              <a:rPr lang="en-US" altLang="en-US" sz="2800" dirty="0">
                <a:solidFill>
                  <a:srgbClr val="434343"/>
                </a:solidFill>
              </a:rPr>
              <a:t> dreaming and afterlife. </a:t>
            </a:r>
            <a:r>
              <a:rPr lang="en-US" altLang="en-US" sz="2300" dirty="0">
                <a:solidFill>
                  <a:srgbClr val="5F5F5F"/>
                </a:solidFill>
                <a:latin typeface="Arial" panose="020B0604020202020204" pitchFamily="34" charset="0"/>
              </a:rPr>
              <a:t>	</a:t>
            </a:r>
            <a:endParaRPr lang="en-US" altLang="en-US" sz="2200" dirty="0">
              <a:solidFill>
                <a:srgbClr val="777777"/>
              </a:solidFill>
              <a:latin typeface="Arial" panose="020B0604020202020204" pitchFamily="34" charset="0"/>
            </a:endParaRPr>
          </a:p>
        </p:txBody>
      </p:sp>
      <p:pic>
        <p:nvPicPr>
          <p:cNvPr id="260101" name="Picture 5" descr="telepathy_dolphin">
            <a:extLst>
              <a:ext uri="{FF2B5EF4-FFF2-40B4-BE49-F238E27FC236}">
                <a16:creationId xmlns:a16="http://schemas.microsoft.com/office/drawing/2014/main" xmlns="" id="{CC0743D9-1CD5-4570-BC0E-3A7F9E3A5FB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95347" y="1325561"/>
            <a:ext cx="8545552" cy="3932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0106" name="Text Box 10">
            <a:extLst>
              <a:ext uri="{FF2B5EF4-FFF2-40B4-BE49-F238E27FC236}">
                <a16:creationId xmlns:a16="http://schemas.microsoft.com/office/drawing/2014/main" xmlns="" id="{84940823-9038-43AC-92DE-A213BC8958A7}"/>
              </a:ext>
            </a:extLst>
          </p:cNvPr>
          <p:cNvSpPr txBox="1">
            <a:spLocks noChangeArrowheads="1"/>
          </p:cNvSpPr>
          <p:nvPr/>
        </p:nvSpPr>
        <p:spPr bwMode="auto">
          <a:xfrm>
            <a:off x="4962294" y="813157"/>
            <a:ext cx="25259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olidFill>
                  <a:srgbClr val="626262"/>
                </a:solidFill>
              </a:rPr>
              <a:t>   </a:t>
            </a:r>
            <a:r>
              <a:rPr lang="en-US" altLang="en-US" sz="3200" dirty="0">
                <a:solidFill>
                  <a:schemeClr val="bg2">
                    <a:lumMod val="50000"/>
                  </a:schemeClr>
                </a:solidFill>
              </a:rPr>
              <a:t>Telepathy</a:t>
            </a:r>
          </a:p>
        </p:txBody>
      </p:sp>
      <p:sp>
        <p:nvSpPr>
          <p:cNvPr id="260107" name="Text Box 11">
            <a:extLst>
              <a:ext uri="{FF2B5EF4-FFF2-40B4-BE49-F238E27FC236}">
                <a16:creationId xmlns:a16="http://schemas.microsoft.com/office/drawing/2014/main" xmlns="" id="{62950E01-DA99-4D47-8C63-9DB1DD3426A1}"/>
              </a:ext>
            </a:extLst>
          </p:cNvPr>
          <p:cNvSpPr txBox="1">
            <a:spLocks noChangeArrowheads="1"/>
          </p:cNvSpPr>
          <p:nvPr/>
        </p:nvSpPr>
        <p:spPr bwMode="auto">
          <a:xfrm>
            <a:off x="145275" y="3048000"/>
            <a:ext cx="29472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chemeClr val="bg2">
                    <a:lumMod val="50000"/>
                  </a:schemeClr>
                </a:solidFill>
              </a:rPr>
              <a:t>Retro-</a:t>
            </a:r>
          </a:p>
          <a:p>
            <a:r>
              <a:rPr lang="en-US" altLang="en-US" sz="3200" dirty="0">
                <a:solidFill>
                  <a:schemeClr val="bg2">
                    <a:lumMod val="50000"/>
                  </a:schemeClr>
                </a:solidFill>
              </a:rPr>
              <a:t>cognition</a:t>
            </a:r>
          </a:p>
          <a:p>
            <a:r>
              <a:rPr lang="en-US" altLang="en-US" sz="3200" dirty="0">
                <a:solidFill>
                  <a:schemeClr val="bg2">
                    <a:lumMod val="50000"/>
                  </a:schemeClr>
                </a:solidFill>
              </a:rPr>
              <a:t>(past)</a:t>
            </a:r>
          </a:p>
        </p:txBody>
      </p:sp>
      <p:sp>
        <p:nvSpPr>
          <p:cNvPr id="260108" name="Text Box 12">
            <a:extLst>
              <a:ext uri="{FF2B5EF4-FFF2-40B4-BE49-F238E27FC236}">
                <a16:creationId xmlns:a16="http://schemas.microsoft.com/office/drawing/2014/main" xmlns="" id="{D759B839-3799-49F4-90F8-CFF96F76DA66}"/>
              </a:ext>
            </a:extLst>
          </p:cNvPr>
          <p:cNvSpPr txBox="1">
            <a:spLocks noChangeArrowheads="1"/>
          </p:cNvSpPr>
          <p:nvPr/>
        </p:nvSpPr>
        <p:spPr bwMode="auto">
          <a:xfrm>
            <a:off x="10340898" y="3048000"/>
            <a:ext cx="18511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chemeClr val="bg2">
                    <a:lumMod val="50000"/>
                  </a:schemeClr>
                </a:solidFill>
              </a:rPr>
              <a:t>Pre-</a:t>
            </a:r>
          </a:p>
          <a:p>
            <a:r>
              <a:rPr lang="en-US" altLang="en-US" sz="3200" dirty="0">
                <a:solidFill>
                  <a:schemeClr val="bg2">
                    <a:lumMod val="50000"/>
                  </a:schemeClr>
                </a:solidFill>
              </a:rPr>
              <a:t>cognition</a:t>
            </a:r>
            <a:r>
              <a:rPr lang="en-US" altLang="en-US" sz="3200" dirty="0">
                <a:solidFill>
                  <a:srgbClr val="4D4D4D"/>
                </a:solidFill>
              </a:rPr>
              <a:t>  (future)</a:t>
            </a:r>
          </a:p>
        </p:txBody>
      </p:sp>
      <p:sp>
        <p:nvSpPr>
          <p:cNvPr id="260109" name="Text Box 13">
            <a:extLst>
              <a:ext uri="{FF2B5EF4-FFF2-40B4-BE49-F238E27FC236}">
                <a16:creationId xmlns:a16="http://schemas.microsoft.com/office/drawing/2014/main" xmlns="" id="{5F996AD7-CEFD-4A6C-8564-AC2E8B8CDD29}"/>
              </a:ext>
            </a:extLst>
          </p:cNvPr>
          <p:cNvSpPr txBox="1">
            <a:spLocks noChangeArrowheads="1"/>
          </p:cNvSpPr>
          <p:nvPr/>
        </p:nvSpPr>
        <p:spPr bwMode="auto">
          <a:xfrm>
            <a:off x="5257800" y="5105400"/>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200"/>
          </a:p>
        </p:txBody>
      </p:sp>
      <p:sp>
        <p:nvSpPr>
          <p:cNvPr id="260110" name="Text Box 14">
            <a:extLst>
              <a:ext uri="{FF2B5EF4-FFF2-40B4-BE49-F238E27FC236}">
                <a16:creationId xmlns:a16="http://schemas.microsoft.com/office/drawing/2014/main" xmlns="" id="{8A6EC1D1-B078-4E7C-BCBB-A322447F21DF}"/>
              </a:ext>
            </a:extLst>
          </p:cNvPr>
          <p:cNvSpPr txBox="1">
            <a:spLocks noChangeArrowheads="1"/>
          </p:cNvSpPr>
          <p:nvPr/>
        </p:nvSpPr>
        <p:spPr bwMode="auto">
          <a:xfrm>
            <a:off x="4932403" y="5257798"/>
            <a:ext cx="25558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olidFill>
                  <a:schemeClr val="bg2">
                    <a:lumMod val="50000"/>
                  </a:schemeClr>
                </a:solidFill>
              </a:rPr>
              <a:t> </a:t>
            </a:r>
            <a:r>
              <a:rPr lang="en-US" altLang="en-US" sz="3200" dirty="0">
                <a:solidFill>
                  <a:schemeClr val="bg2">
                    <a:lumMod val="50000"/>
                  </a:schemeClr>
                </a:solidFill>
              </a:rPr>
              <a:t>Clairvoyance</a:t>
            </a:r>
            <a:endParaRPr lang="en-US" altLang="en-US" sz="3200" dirty="0">
              <a:solidFill>
                <a:srgbClr val="4D4D4D"/>
              </a:solidFill>
            </a:endParaRPr>
          </a:p>
        </p:txBody>
      </p:sp>
      <p:sp>
        <p:nvSpPr>
          <p:cNvPr id="260113" name="Text Box 17">
            <a:extLst>
              <a:ext uri="{FF2B5EF4-FFF2-40B4-BE49-F238E27FC236}">
                <a16:creationId xmlns:a16="http://schemas.microsoft.com/office/drawing/2014/main" xmlns="" id="{34A97A98-0740-4946-BD85-FC8237C84427}"/>
              </a:ext>
            </a:extLst>
          </p:cNvPr>
          <p:cNvSpPr txBox="1">
            <a:spLocks noChangeArrowheads="1"/>
          </p:cNvSpPr>
          <p:nvPr/>
        </p:nvSpPr>
        <p:spPr bwMode="auto">
          <a:xfrm>
            <a:off x="1193800" y="-387172"/>
            <a:ext cx="101965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dirty="0">
                <a:solidFill>
                  <a:srgbClr val="777777"/>
                </a:solidFill>
              </a:rPr>
              <a:t>          </a:t>
            </a:r>
          </a:p>
          <a:p>
            <a:r>
              <a:rPr lang="en-US" altLang="en-US" sz="3600" b="1" dirty="0">
                <a:solidFill>
                  <a:srgbClr val="777777"/>
                </a:solidFill>
              </a:rPr>
              <a:t>                </a:t>
            </a:r>
            <a:r>
              <a:rPr lang="en-US" altLang="en-US" sz="4000" b="1" dirty="0">
                <a:solidFill>
                  <a:srgbClr val="777777"/>
                </a:solidFill>
              </a:rPr>
              <a:t>Phenomenological implications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BF98F-872C-483D-84D7-BF0147C644A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46F1B217-3866-4E33-BA8A-0DBF3BB232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830" y="-51620"/>
            <a:ext cx="12774438" cy="7156613"/>
          </a:xfrm>
        </p:spPr>
      </p:pic>
      <p:sp>
        <p:nvSpPr>
          <p:cNvPr id="6" name="Rectangle 5">
            <a:extLst>
              <a:ext uri="{FF2B5EF4-FFF2-40B4-BE49-F238E27FC236}">
                <a16:creationId xmlns:a16="http://schemas.microsoft.com/office/drawing/2014/main" xmlns="" id="{10E5A27A-8CD0-41FA-90FF-D4CE63FD04F2}"/>
              </a:ext>
            </a:extLst>
          </p:cNvPr>
          <p:cNvSpPr/>
          <p:nvPr/>
        </p:nvSpPr>
        <p:spPr>
          <a:xfrm>
            <a:off x="940901" y="290712"/>
            <a:ext cx="10266721" cy="830997"/>
          </a:xfrm>
          <a:prstGeom prst="rect">
            <a:avLst/>
          </a:prstGeom>
        </p:spPr>
        <p:txBody>
          <a:bodyPr wrap="none">
            <a:spAutoFit/>
          </a:bodyPr>
          <a:lstStyle/>
          <a:p>
            <a:r>
              <a:rPr lang="en-US" sz="4800" dirty="0">
                <a:solidFill>
                  <a:schemeClr val="bg1"/>
                </a:solidFill>
                <a:latin typeface="+mj-lt"/>
              </a:rPr>
              <a:t>DREAMING </a:t>
            </a:r>
            <a:r>
              <a:rPr lang="en-US" sz="3600" dirty="0">
                <a:solidFill>
                  <a:schemeClr val="bg1"/>
                </a:solidFill>
                <a:latin typeface="+mj-lt"/>
              </a:rPr>
              <a:t>~</a:t>
            </a:r>
            <a:r>
              <a:rPr lang="en-US" sz="4800" dirty="0">
                <a:solidFill>
                  <a:schemeClr val="bg1"/>
                </a:solidFill>
                <a:latin typeface="+mj-lt"/>
              </a:rPr>
              <a:t> AN ORDER OF WHOLENESS</a:t>
            </a:r>
          </a:p>
        </p:txBody>
      </p:sp>
      <p:sp>
        <p:nvSpPr>
          <p:cNvPr id="7" name="Rectangle 6">
            <a:extLst>
              <a:ext uri="{FF2B5EF4-FFF2-40B4-BE49-F238E27FC236}">
                <a16:creationId xmlns:a16="http://schemas.microsoft.com/office/drawing/2014/main" xmlns="" id="{04C2C3B6-31BE-411E-A6E6-80310D3B5FE5}"/>
              </a:ext>
            </a:extLst>
          </p:cNvPr>
          <p:cNvSpPr/>
          <p:nvPr/>
        </p:nvSpPr>
        <p:spPr>
          <a:xfrm>
            <a:off x="1776248" y="1436169"/>
            <a:ext cx="8828689" cy="5583067"/>
          </a:xfrm>
          <a:prstGeom prst="rect">
            <a:avLst/>
          </a:prstGeom>
        </p:spPr>
        <p:txBody>
          <a:bodyPr wrap="square">
            <a:spAutoFit/>
          </a:bodyPr>
          <a:lstStyle/>
          <a:p>
            <a:r>
              <a:rPr lang="en-US" altLang="en-US" sz="3200" b="1" dirty="0">
                <a:solidFill>
                  <a:schemeClr val="bg1"/>
                </a:solidFill>
                <a:latin typeface="+mj-lt"/>
              </a:rPr>
              <a:t>•  transmits direct experience of self and world </a:t>
            </a:r>
          </a:p>
          <a:p>
            <a:r>
              <a:rPr lang="en-US" altLang="en-US" sz="3200" b="1" dirty="0">
                <a:solidFill>
                  <a:schemeClr val="bg1"/>
                </a:solidFill>
                <a:latin typeface="+mj-lt"/>
              </a:rPr>
              <a:t>     as participants in a totality</a:t>
            </a:r>
          </a:p>
          <a:p>
            <a:endParaRPr lang="en-US" altLang="en-US" sz="3200" b="1" dirty="0">
              <a:solidFill>
                <a:schemeClr val="bg1"/>
              </a:solidFill>
              <a:latin typeface="+mj-lt"/>
            </a:endParaRPr>
          </a:p>
          <a:p>
            <a:r>
              <a:rPr lang="en-US" altLang="en-US" sz="3200" b="1" dirty="0">
                <a:solidFill>
                  <a:schemeClr val="bg1"/>
                </a:solidFill>
                <a:latin typeface="+mj-lt"/>
              </a:rPr>
              <a:t>•   reflects dream content inward and outward</a:t>
            </a:r>
          </a:p>
          <a:p>
            <a:endParaRPr lang="en-US" altLang="en-US" sz="3200" b="1" dirty="0">
              <a:solidFill>
                <a:schemeClr val="bg1"/>
              </a:solidFill>
              <a:latin typeface="+mj-lt"/>
            </a:endParaRPr>
          </a:p>
          <a:p>
            <a:r>
              <a:rPr lang="en-US" altLang="en-US" sz="3200" b="1" dirty="0">
                <a:solidFill>
                  <a:schemeClr val="bg1"/>
                </a:solidFill>
                <a:latin typeface="+mj-lt"/>
              </a:rPr>
              <a:t> •   develops empathy and compassion</a:t>
            </a:r>
          </a:p>
          <a:p>
            <a:endParaRPr lang="en-US" altLang="en-US" sz="3200" b="1" dirty="0">
              <a:solidFill>
                <a:schemeClr val="bg1"/>
              </a:solidFill>
              <a:latin typeface="+mj-lt"/>
            </a:endParaRPr>
          </a:p>
          <a:p>
            <a:r>
              <a:rPr lang="en-US" altLang="en-US" sz="3200" b="1" dirty="0">
                <a:solidFill>
                  <a:schemeClr val="bg1"/>
                </a:solidFill>
                <a:latin typeface="+mj-lt"/>
              </a:rPr>
              <a:t> •   opens to the collective unconscious</a:t>
            </a:r>
          </a:p>
          <a:p>
            <a:r>
              <a:rPr lang="en-US" altLang="en-US" sz="3200" b="1" dirty="0">
                <a:solidFill>
                  <a:schemeClr val="bg1"/>
                </a:solidFill>
                <a:latin typeface="+mj-lt"/>
              </a:rPr>
              <a:t> </a:t>
            </a:r>
          </a:p>
          <a:p>
            <a:r>
              <a:rPr lang="en-US" altLang="en-US" sz="3200" b="1" dirty="0">
                <a:solidFill>
                  <a:schemeClr val="bg1"/>
                </a:solidFill>
                <a:latin typeface="+mj-lt"/>
              </a:rPr>
              <a:t> •</a:t>
            </a:r>
            <a:r>
              <a:rPr lang="en-US" altLang="en-US" sz="3200" dirty="0">
                <a:solidFill>
                  <a:schemeClr val="bg1"/>
                </a:solidFill>
                <a:latin typeface="+mj-lt"/>
              </a:rPr>
              <a:t>   </a:t>
            </a:r>
            <a:r>
              <a:rPr lang="en-US" altLang="en-US" sz="3200" b="1" dirty="0">
                <a:solidFill>
                  <a:schemeClr val="bg1"/>
                </a:solidFill>
                <a:latin typeface="+mj-lt"/>
              </a:rPr>
              <a:t>enfolds past, present and future</a:t>
            </a:r>
            <a:endParaRPr lang="en-US" altLang="en-US" sz="3200" dirty="0">
              <a:solidFill>
                <a:schemeClr val="bg1"/>
              </a:solidFill>
              <a:latin typeface="+mj-lt"/>
            </a:endParaRPr>
          </a:p>
          <a:p>
            <a:endParaRPr lang="en-US" altLang="en-US" sz="1600" dirty="0">
              <a:solidFill>
                <a:srgbClr val="5F85FF"/>
              </a:solidFill>
            </a:endParaRPr>
          </a:p>
          <a:p>
            <a:pPr>
              <a:spcBef>
                <a:spcPct val="30000"/>
              </a:spcBef>
            </a:pPr>
            <a:r>
              <a:rPr lang="en-US" altLang="en-US" sz="1600" b="1" dirty="0">
                <a:solidFill>
                  <a:srgbClr val="5F85FF"/>
                </a:solidFill>
              </a:rPr>
              <a:t>          </a:t>
            </a:r>
          </a:p>
        </p:txBody>
      </p:sp>
    </p:spTree>
    <p:extLst>
      <p:ext uri="{BB962C8B-B14F-4D97-AF65-F5344CB8AC3E}">
        <p14:creationId xmlns:p14="http://schemas.microsoft.com/office/powerpoint/2010/main" val="1686563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0DC1BB8-6EC7-4D55-A78A-AB66A90A5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84"/>
            <a:ext cx="12685336" cy="9103083"/>
          </a:xfrm>
          <a:prstGeom prst="rect">
            <a:avLst/>
          </a:prstGeom>
        </p:spPr>
      </p:pic>
      <p:sp>
        <p:nvSpPr>
          <p:cNvPr id="4" name="TextBox 3">
            <a:extLst>
              <a:ext uri="{FF2B5EF4-FFF2-40B4-BE49-F238E27FC236}">
                <a16:creationId xmlns:a16="http://schemas.microsoft.com/office/drawing/2014/main" xmlns="" id="{66AA7485-DA64-45A1-8126-885FA0E54A11}"/>
              </a:ext>
            </a:extLst>
          </p:cNvPr>
          <p:cNvSpPr txBox="1"/>
          <p:nvPr/>
        </p:nvSpPr>
        <p:spPr>
          <a:xfrm>
            <a:off x="339047" y="99284"/>
            <a:ext cx="8940229" cy="769441"/>
          </a:xfrm>
          <a:prstGeom prst="rect">
            <a:avLst/>
          </a:prstGeom>
          <a:noFill/>
        </p:spPr>
        <p:txBody>
          <a:bodyPr wrap="square" rtlCol="0">
            <a:spAutoFit/>
          </a:bodyPr>
          <a:lstStyle/>
          <a:p>
            <a:r>
              <a:rPr lang="en-US" sz="4400" dirty="0">
                <a:solidFill>
                  <a:schemeClr val="bg1"/>
                </a:solidFill>
                <a:latin typeface="Leelawadee UI" panose="020B0502040204020203" pitchFamily="34" charset="-34"/>
                <a:cs typeface="Leelawadee UI" panose="020B0502040204020203" pitchFamily="34" charset="-34"/>
              </a:rPr>
              <a:t>Montague Ullman:  1916 - 2008</a:t>
            </a:r>
          </a:p>
        </p:txBody>
      </p:sp>
      <p:sp>
        <p:nvSpPr>
          <p:cNvPr id="5" name="TextBox 4">
            <a:extLst>
              <a:ext uri="{FF2B5EF4-FFF2-40B4-BE49-F238E27FC236}">
                <a16:creationId xmlns:a16="http://schemas.microsoft.com/office/drawing/2014/main" xmlns="" id="{0607960F-2E12-49A9-9EBD-301B11383B26}"/>
              </a:ext>
            </a:extLst>
          </p:cNvPr>
          <p:cNvSpPr txBox="1"/>
          <p:nvPr/>
        </p:nvSpPr>
        <p:spPr>
          <a:xfrm>
            <a:off x="4315145" y="1512540"/>
            <a:ext cx="6554913" cy="1477328"/>
          </a:xfrm>
          <a:prstGeom prst="rect">
            <a:avLst/>
          </a:prstGeom>
          <a:noFill/>
        </p:spPr>
        <p:txBody>
          <a:bodyPr wrap="square" rtlCol="0">
            <a:spAutoFit/>
          </a:bodyPr>
          <a:lstStyle/>
          <a:p>
            <a:r>
              <a:rPr lang="en-US" sz="3000" dirty="0">
                <a:solidFill>
                  <a:schemeClr val="bg1"/>
                </a:solidFill>
              </a:rPr>
              <a:t>Dreams present authentic feelings, </a:t>
            </a:r>
          </a:p>
          <a:p>
            <a:r>
              <a:rPr lang="en-US" sz="3000" dirty="0">
                <a:solidFill>
                  <a:schemeClr val="bg1"/>
                </a:solidFill>
              </a:rPr>
              <a:t>            the true source of our </a:t>
            </a:r>
          </a:p>
          <a:p>
            <a:r>
              <a:rPr lang="en-US" sz="3000" dirty="0">
                <a:solidFill>
                  <a:schemeClr val="bg1"/>
                </a:solidFill>
              </a:rPr>
              <a:t>               connective  tissue.</a:t>
            </a:r>
          </a:p>
        </p:txBody>
      </p:sp>
    </p:spTree>
    <p:extLst>
      <p:ext uri="{BB962C8B-B14F-4D97-AF65-F5344CB8AC3E}">
        <p14:creationId xmlns:p14="http://schemas.microsoft.com/office/powerpoint/2010/main" val="227498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uppo 10">
            <a:extLst>
              <a:ext uri="{FF2B5EF4-FFF2-40B4-BE49-F238E27FC236}">
                <a16:creationId xmlns:a16="http://schemas.microsoft.com/office/drawing/2014/main" xmlns="" id="{DBB263E2-4B31-4154-9F17-F04A9DFD81FD}"/>
              </a:ext>
            </a:extLst>
          </p:cNvPr>
          <p:cNvGrpSpPr>
            <a:grpSpLocks/>
          </p:cNvGrpSpPr>
          <p:nvPr/>
        </p:nvGrpSpPr>
        <p:grpSpPr bwMode="auto">
          <a:xfrm>
            <a:off x="1524000" y="5872164"/>
            <a:ext cx="9144000" cy="1000125"/>
            <a:chOff x="0" y="5857875"/>
            <a:chExt cx="9143968" cy="1000125"/>
          </a:xfrm>
        </p:grpSpPr>
        <p:sp>
          <p:nvSpPr>
            <p:cNvPr id="16391" name="Rectangle 8">
              <a:extLst>
                <a:ext uri="{FF2B5EF4-FFF2-40B4-BE49-F238E27FC236}">
                  <a16:creationId xmlns:a16="http://schemas.microsoft.com/office/drawing/2014/main" xmlns="" id="{38C12BFB-C2BE-4116-BE27-C2C13B83D044}"/>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16392" name="Text Box 4">
              <a:extLst>
                <a:ext uri="{FF2B5EF4-FFF2-40B4-BE49-F238E27FC236}">
                  <a16:creationId xmlns:a16="http://schemas.microsoft.com/office/drawing/2014/main" xmlns="" id="{704468AB-075F-4A5F-ABA8-99FDDC29DAA9}"/>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16393" name="Text Box 4">
              <a:extLst>
                <a:ext uri="{FF2B5EF4-FFF2-40B4-BE49-F238E27FC236}">
                  <a16:creationId xmlns:a16="http://schemas.microsoft.com/office/drawing/2014/main" xmlns="" id="{71E929F9-E5E9-48AE-B4D2-2AB4907A69EB}"/>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a:solidFill>
                    <a:srgbClr val="002060"/>
                  </a:solidFill>
                  <a:latin typeface="Century Gothic" panose="020B0502020202020204" pitchFamily="34" charset="0"/>
                </a:rPr>
                <a:t>dream facilitator</a:t>
              </a:r>
            </a:p>
          </p:txBody>
        </p:sp>
      </p:grpSp>
      <p:pic>
        <p:nvPicPr>
          <p:cNvPr id="16387" name="Immagine 16">
            <a:extLst>
              <a:ext uri="{FF2B5EF4-FFF2-40B4-BE49-F238E27FC236}">
                <a16:creationId xmlns:a16="http://schemas.microsoft.com/office/drawing/2014/main" xmlns="" id="{77A4C0BE-5447-44D7-8C7E-9C37B15B8893}"/>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7D6A9C77-1D1C-47C6-8CD9-80EF8EB8CC2E}"/>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6389" name="Immagine 18">
            <a:extLst>
              <a:ext uri="{FF2B5EF4-FFF2-40B4-BE49-F238E27FC236}">
                <a16:creationId xmlns:a16="http://schemas.microsoft.com/office/drawing/2014/main" xmlns="" id="{91646961-33FA-4F2C-A436-D784D64BB1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ttangolo 1">
            <a:extLst>
              <a:ext uri="{FF2B5EF4-FFF2-40B4-BE49-F238E27FC236}">
                <a16:creationId xmlns:a16="http://schemas.microsoft.com/office/drawing/2014/main" xmlns="" id="{D451FCC6-3817-46E4-B5BB-57AFA9E41DA6}"/>
              </a:ext>
            </a:extLst>
          </p:cNvPr>
          <p:cNvSpPr>
            <a:spLocks noChangeArrowheads="1"/>
          </p:cNvSpPr>
          <p:nvPr/>
        </p:nvSpPr>
        <p:spPr bwMode="auto">
          <a:xfrm>
            <a:off x="2338388" y="333376"/>
            <a:ext cx="76755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dirty="0">
                <a:solidFill>
                  <a:schemeClr val="accent1"/>
                </a:solidFill>
                <a:latin typeface="Century Gothic" panose="020B0502020202020204" pitchFamily="34" charset="0"/>
              </a:rPr>
              <a:t>Ullman emphasizes that </a:t>
            </a:r>
          </a:p>
          <a:p>
            <a:pPr eaLnBrk="1" hangingPunct="1"/>
            <a:endParaRPr lang="en-GB" altLang="en-US" sz="2400" dirty="0">
              <a:solidFill>
                <a:schemeClr val="accent1"/>
              </a:solidFill>
              <a:latin typeface="Century Gothic" panose="020B0502020202020204" pitchFamily="34" charset="0"/>
            </a:endParaRPr>
          </a:p>
          <a:p>
            <a:pPr eaLnBrk="1" hangingPunct="1"/>
            <a:endParaRPr lang="en-GB" altLang="en-US" sz="2400" dirty="0">
              <a:solidFill>
                <a:schemeClr val="accent1"/>
              </a:solidFill>
              <a:latin typeface="Century Gothic" panose="020B0502020202020204" pitchFamily="34" charset="0"/>
            </a:endParaRPr>
          </a:p>
          <a:p>
            <a:pPr eaLnBrk="1" hangingPunct="1"/>
            <a:r>
              <a:rPr lang="en-GB" altLang="en-US" sz="2400" dirty="0">
                <a:solidFill>
                  <a:schemeClr val="accent1"/>
                </a:solidFill>
                <a:latin typeface="Century Gothic" panose="020B0502020202020204" pitchFamily="34" charset="0"/>
              </a:rPr>
              <a:t>                         “we are much less separate </a:t>
            </a:r>
          </a:p>
          <a:p>
            <a:pPr eaLnBrk="1" hangingPunct="1"/>
            <a:r>
              <a:rPr lang="en-GB" altLang="en-US" sz="2400" dirty="0">
                <a:solidFill>
                  <a:schemeClr val="accent1"/>
                </a:solidFill>
                <a:latin typeface="Century Gothic" panose="020B0502020202020204" pitchFamily="34" charset="0"/>
              </a:rPr>
              <a:t>                         than we think we  are” </a:t>
            </a:r>
          </a:p>
          <a:p>
            <a:pPr eaLnBrk="1" hangingPunct="1"/>
            <a:endParaRPr lang="en-GB" altLang="en-US" sz="2400" dirty="0">
              <a:solidFill>
                <a:schemeClr val="accent1"/>
              </a:solidFill>
              <a:latin typeface="Century Gothic" panose="020B0502020202020204" pitchFamily="34" charset="0"/>
            </a:endParaRPr>
          </a:p>
          <a:p>
            <a:pPr eaLnBrk="1" hangingPunct="1"/>
            <a:endParaRPr lang="en-GB" altLang="en-US" sz="2400" dirty="0">
              <a:solidFill>
                <a:schemeClr val="accent1"/>
              </a:solidFill>
              <a:latin typeface="Century Gothic" panose="020B0502020202020204" pitchFamily="34" charset="0"/>
            </a:endParaRPr>
          </a:p>
          <a:p>
            <a:pPr eaLnBrk="1" hangingPunct="1"/>
            <a:r>
              <a:rPr lang="en-GB" altLang="en-US" sz="2400" dirty="0">
                <a:solidFill>
                  <a:schemeClr val="accent1"/>
                </a:solidFill>
                <a:latin typeface="Century Gothic" panose="020B0502020202020204" pitchFamily="34" charset="0"/>
              </a:rPr>
              <a:t>and that dreaming is </a:t>
            </a:r>
          </a:p>
          <a:p>
            <a:pPr eaLnBrk="1" hangingPunct="1"/>
            <a:endParaRPr lang="en-GB" altLang="en-US" sz="2400" dirty="0">
              <a:solidFill>
                <a:schemeClr val="accent1"/>
              </a:solidFill>
              <a:latin typeface="Century Gothic" panose="020B0502020202020204" pitchFamily="34" charset="0"/>
            </a:endParaRPr>
          </a:p>
          <a:p>
            <a:pPr eaLnBrk="1" hangingPunct="1"/>
            <a:endParaRPr lang="en-GB" altLang="en-US" sz="2400" dirty="0">
              <a:solidFill>
                <a:schemeClr val="accent1"/>
              </a:solidFill>
              <a:latin typeface="Century Gothic" panose="020B0502020202020204" pitchFamily="34" charset="0"/>
            </a:endParaRPr>
          </a:p>
          <a:p>
            <a:pPr eaLnBrk="1" hangingPunct="1"/>
            <a:r>
              <a:rPr lang="en-GB" altLang="en-US" sz="2400" dirty="0">
                <a:solidFill>
                  <a:schemeClr val="accent1"/>
                </a:solidFill>
                <a:latin typeface="Century Gothic" panose="020B0502020202020204" pitchFamily="34" charset="0"/>
              </a:rPr>
              <a:t>                        “an adaptation concerned with </a:t>
            </a:r>
          </a:p>
          <a:p>
            <a:pPr eaLnBrk="1" hangingPunct="1"/>
            <a:r>
              <a:rPr lang="en-GB" altLang="en-US" sz="2400" dirty="0">
                <a:solidFill>
                  <a:schemeClr val="accent1"/>
                </a:solidFill>
                <a:latin typeface="Century Gothic" panose="020B0502020202020204" pitchFamily="34" charset="0"/>
              </a:rPr>
              <a:t>                        the </a:t>
            </a:r>
            <a:r>
              <a:rPr lang="en-GB" altLang="en-US" sz="2400" b="1" dirty="0">
                <a:solidFill>
                  <a:schemeClr val="accent1"/>
                </a:solidFill>
                <a:latin typeface="Century Gothic" panose="020B0502020202020204" pitchFamily="34" charset="0"/>
              </a:rPr>
              <a:t>survival of the species </a:t>
            </a:r>
            <a:r>
              <a:rPr lang="en-GB" altLang="en-US" sz="2400" dirty="0">
                <a:solidFill>
                  <a:schemeClr val="accent1"/>
                </a:solidFill>
                <a:latin typeface="Century Gothic" panose="020B0502020202020204" pitchFamily="34" charset="0"/>
              </a:rPr>
              <a:t>and only</a:t>
            </a:r>
          </a:p>
          <a:p>
            <a:pPr eaLnBrk="1" hangingPunct="1"/>
            <a:r>
              <a:rPr lang="en-GB" altLang="en-US" sz="2400" dirty="0">
                <a:solidFill>
                  <a:schemeClr val="accent1"/>
                </a:solidFill>
                <a:latin typeface="Century Gothic" panose="020B0502020202020204" pitchFamily="34" charset="0"/>
              </a:rPr>
              <a:t>                        secondarily of the individual”</a:t>
            </a:r>
            <a:endParaRPr lang="it-IT" altLang="en-US" sz="2400" dirty="0">
              <a:solidFill>
                <a:schemeClr val="accent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9186" name="Object 2">
            <a:extLst>
              <a:ext uri="{FF2B5EF4-FFF2-40B4-BE49-F238E27FC236}">
                <a16:creationId xmlns:a16="http://schemas.microsoft.com/office/drawing/2014/main" xmlns="" id="{8A952FCF-FA16-4D61-B027-B5BF949E6C11}"/>
              </a:ext>
            </a:extLst>
          </p:cNvPr>
          <p:cNvGraphicFramePr>
            <a:graphicFrameLocks noGrp="1" noChangeAspect="1"/>
          </p:cNvGraphicFramePr>
          <p:nvPr>
            <p:ph type="subTitle" idx="1"/>
            <p:extLst>
              <p:ext uri="{D42A27DB-BD31-4B8C-83A1-F6EECF244321}">
                <p14:modId xmlns:p14="http://schemas.microsoft.com/office/powerpoint/2010/main" val="382098711"/>
              </p:ext>
            </p:extLst>
          </p:nvPr>
        </p:nvGraphicFramePr>
        <p:xfrm>
          <a:off x="9402212" y="789806"/>
          <a:ext cx="1979613" cy="1752600"/>
        </p:xfrm>
        <a:graphic>
          <a:graphicData uri="http://schemas.openxmlformats.org/presentationml/2006/ole">
            <mc:AlternateContent xmlns:mc="http://schemas.openxmlformats.org/markup-compatibility/2006">
              <mc:Choice xmlns:v="urn:schemas-microsoft-com:vml" Requires="v">
                <p:oleObj spid="_x0000_s2590" name="Photo Editor Photo" r:id="rId4" imgW="3238952" imgH="2866667" progId="MSPhotoEd.3">
                  <p:embed/>
                </p:oleObj>
              </mc:Choice>
              <mc:Fallback>
                <p:oleObj name="Photo Editor Photo" r:id="rId4" imgW="3238952" imgH="2866667" progId="MSPhotoEd.3">
                  <p:embed/>
                  <p:pic>
                    <p:nvPicPr>
                      <p:cNvPr id="349186" name="Object 2">
                        <a:extLst>
                          <a:ext uri="{FF2B5EF4-FFF2-40B4-BE49-F238E27FC236}">
                            <a16:creationId xmlns:a16="http://schemas.microsoft.com/office/drawing/2014/main" xmlns="" id="{8A952FCF-FA16-4D61-B027-B5BF949E6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2212" y="789806"/>
                        <a:ext cx="1979613" cy="1752600"/>
                      </a:xfrm>
                      <a:prstGeom prst="rect">
                        <a:avLst/>
                      </a:prstGeom>
                    </p:spPr>
                  </p:pic>
                </p:oleObj>
              </mc:Fallback>
            </mc:AlternateContent>
          </a:graphicData>
        </a:graphic>
      </p:graphicFrame>
      <p:sp>
        <p:nvSpPr>
          <p:cNvPr id="349187" name="Oval 3">
            <a:extLst>
              <a:ext uri="{FF2B5EF4-FFF2-40B4-BE49-F238E27FC236}">
                <a16:creationId xmlns:a16="http://schemas.microsoft.com/office/drawing/2014/main" xmlns="" id="{A3CD9F34-6DB2-4798-BD87-75D55853EA20}"/>
              </a:ext>
            </a:extLst>
          </p:cNvPr>
          <p:cNvSpPr>
            <a:spLocks noChangeArrowheads="1"/>
          </p:cNvSpPr>
          <p:nvPr/>
        </p:nvSpPr>
        <p:spPr bwMode="auto">
          <a:xfrm>
            <a:off x="3760473" y="985801"/>
            <a:ext cx="4651376" cy="487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9188" name="Oval 4">
            <a:extLst>
              <a:ext uri="{FF2B5EF4-FFF2-40B4-BE49-F238E27FC236}">
                <a16:creationId xmlns:a16="http://schemas.microsoft.com/office/drawing/2014/main" xmlns="" id="{532973AC-881D-41BA-8178-D4E69D3ABA20}"/>
              </a:ext>
            </a:extLst>
          </p:cNvPr>
          <p:cNvSpPr>
            <a:spLocks noChangeArrowheads="1"/>
          </p:cNvSpPr>
          <p:nvPr/>
        </p:nvSpPr>
        <p:spPr bwMode="auto">
          <a:xfrm>
            <a:off x="654783" y="2537354"/>
            <a:ext cx="2705436" cy="28349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aphicFrame>
        <p:nvGraphicFramePr>
          <p:cNvPr id="349190" name="Object 6">
            <a:extLst>
              <a:ext uri="{FF2B5EF4-FFF2-40B4-BE49-F238E27FC236}">
                <a16:creationId xmlns:a16="http://schemas.microsoft.com/office/drawing/2014/main" xmlns="" id="{53567344-5B0D-4818-A61F-562F6A720334}"/>
              </a:ext>
            </a:extLst>
          </p:cNvPr>
          <p:cNvGraphicFramePr>
            <a:graphicFrameLocks noChangeAspect="1"/>
          </p:cNvGraphicFramePr>
          <p:nvPr>
            <p:extLst>
              <p:ext uri="{D42A27DB-BD31-4B8C-83A1-F6EECF244321}">
                <p14:modId xmlns:p14="http://schemas.microsoft.com/office/powerpoint/2010/main" val="441830570"/>
              </p:ext>
            </p:extLst>
          </p:nvPr>
        </p:nvGraphicFramePr>
        <p:xfrm>
          <a:off x="1098398" y="2864293"/>
          <a:ext cx="1522449" cy="2112641"/>
        </p:xfrm>
        <a:graphic>
          <a:graphicData uri="http://schemas.openxmlformats.org/presentationml/2006/ole">
            <mc:AlternateContent xmlns:mc="http://schemas.openxmlformats.org/markup-compatibility/2006">
              <mc:Choice xmlns:v="urn:schemas-microsoft-com:vml" Requires="v">
                <p:oleObj spid="_x0000_s2591" name="Photo Editor Photo" r:id="rId6" imgW="10116962" imgH="15238095" progId="MSPhotoEd.3">
                  <p:embed/>
                </p:oleObj>
              </mc:Choice>
              <mc:Fallback>
                <p:oleObj name="Photo Editor Photo" r:id="rId6" imgW="10116962" imgH="15238095" progId="MSPhotoEd.3">
                  <p:embed/>
                  <p:pic>
                    <p:nvPicPr>
                      <p:cNvPr id="349190" name="Object 6">
                        <a:extLst>
                          <a:ext uri="{FF2B5EF4-FFF2-40B4-BE49-F238E27FC236}">
                            <a16:creationId xmlns:a16="http://schemas.microsoft.com/office/drawing/2014/main" xmlns="" id="{53567344-5B0D-4818-A61F-562F6A720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398" y="2864293"/>
                        <a:ext cx="1522449" cy="2112641"/>
                      </a:xfrm>
                      <a:prstGeom prst="rect">
                        <a:avLst/>
                      </a:prstGeom>
                      <a:noFill/>
                      <a:ln>
                        <a:noFill/>
                      </a:ln>
                      <a:effectLst/>
                    </p:spPr>
                  </p:pic>
                </p:oleObj>
              </mc:Fallback>
            </mc:AlternateContent>
          </a:graphicData>
        </a:graphic>
      </p:graphicFrame>
      <p:sp>
        <p:nvSpPr>
          <p:cNvPr id="349191" name="Text Box 7">
            <a:extLst>
              <a:ext uri="{FF2B5EF4-FFF2-40B4-BE49-F238E27FC236}">
                <a16:creationId xmlns:a16="http://schemas.microsoft.com/office/drawing/2014/main" xmlns="" id="{1FF5EB67-3BFA-431C-8C57-78DF9B485884}"/>
              </a:ext>
            </a:extLst>
          </p:cNvPr>
          <p:cNvSpPr txBox="1">
            <a:spLocks noChangeArrowheads="1"/>
          </p:cNvSpPr>
          <p:nvPr/>
        </p:nvSpPr>
        <p:spPr bwMode="auto">
          <a:xfrm>
            <a:off x="532363" y="5447419"/>
            <a:ext cx="32797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latin typeface="Arial" panose="020B0604020202020204" pitchFamily="34" charset="0"/>
              </a:rPr>
              <a:t>Pyramid to </a:t>
            </a:r>
            <a:r>
              <a:rPr lang="en-US" altLang="en-US" b="1" dirty="0">
                <a:latin typeface="Arial" panose="020B0604020202020204" pitchFamily="34" charset="0"/>
              </a:rPr>
              <a:t>self-actualization</a:t>
            </a:r>
            <a:r>
              <a:rPr lang="en-US" altLang="en-US" dirty="0">
                <a:latin typeface="Arial" panose="020B0604020202020204" pitchFamily="34" charset="0"/>
              </a:rPr>
              <a:t>: A persons motivation to reach his or her full potential.</a:t>
            </a:r>
          </a:p>
        </p:txBody>
      </p:sp>
      <p:sp>
        <p:nvSpPr>
          <p:cNvPr id="349192" name="Oval 8">
            <a:extLst>
              <a:ext uri="{FF2B5EF4-FFF2-40B4-BE49-F238E27FC236}">
                <a16:creationId xmlns:a16="http://schemas.microsoft.com/office/drawing/2014/main" xmlns="" id="{048314CF-7714-4390-85B6-C606B13FAC0B}"/>
              </a:ext>
            </a:extLst>
          </p:cNvPr>
          <p:cNvSpPr>
            <a:spLocks noChangeArrowheads="1"/>
          </p:cNvSpPr>
          <p:nvPr/>
        </p:nvSpPr>
        <p:spPr bwMode="auto">
          <a:xfrm>
            <a:off x="9053473" y="2542406"/>
            <a:ext cx="2754595" cy="275641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349193" name="Picture 9" descr="Monte_schroll-article">
            <a:extLst>
              <a:ext uri="{FF2B5EF4-FFF2-40B4-BE49-F238E27FC236}">
                <a16:creationId xmlns:a16="http://schemas.microsoft.com/office/drawing/2014/main" xmlns="" id="{57ADBC89-0C90-4C25-A1B5-B78584ACF8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556" y="2261760"/>
            <a:ext cx="1962150" cy="2438400"/>
          </a:xfrm>
          <a:prstGeom prst="rect">
            <a:avLst/>
          </a:prstGeom>
          <a:noFill/>
          <a:extLst>
            <a:ext uri="{909E8E84-426E-40DD-AFC4-6F175D3DCCD1}">
              <a14:hiddenFill xmlns:a14="http://schemas.microsoft.com/office/drawing/2010/main">
                <a:solidFill>
                  <a:srgbClr val="FFFFFF"/>
                </a:solidFill>
              </a14:hiddenFill>
            </a:ext>
          </a:extLst>
        </p:spPr>
      </p:pic>
      <p:sp>
        <p:nvSpPr>
          <p:cNvPr id="349194" name="Text Box 10">
            <a:extLst>
              <a:ext uri="{FF2B5EF4-FFF2-40B4-BE49-F238E27FC236}">
                <a16:creationId xmlns:a16="http://schemas.microsoft.com/office/drawing/2014/main" xmlns="" id="{9252AF67-F4A7-42B5-AC2A-D744C0F94662}"/>
              </a:ext>
            </a:extLst>
          </p:cNvPr>
          <p:cNvSpPr txBox="1">
            <a:spLocks noChangeArrowheads="1"/>
          </p:cNvSpPr>
          <p:nvPr/>
        </p:nvSpPr>
        <p:spPr bwMode="auto">
          <a:xfrm>
            <a:off x="810175" y="234218"/>
            <a:ext cx="25415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latin typeface="Arial" panose="020B0604020202020204" pitchFamily="34" charset="0"/>
              </a:rPr>
              <a:t>Abraham Maslow</a:t>
            </a:r>
          </a:p>
          <a:p>
            <a:r>
              <a:rPr lang="en-US" altLang="en-US" dirty="0">
                <a:latin typeface="Arial" panose="020B0604020202020204" pitchFamily="34" charset="0"/>
              </a:rPr>
              <a:t>      1908 - 1970</a:t>
            </a:r>
          </a:p>
        </p:txBody>
      </p:sp>
      <p:sp>
        <p:nvSpPr>
          <p:cNvPr id="349195" name="Text Box 11">
            <a:extLst>
              <a:ext uri="{FF2B5EF4-FFF2-40B4-BE49-F238E27FC236}">
                <a16:creationId xmlns:a16="http://schemas.microsoft.com/office/drawing/2014/main" xmlns="" id="{208D7214-F4F0-42D4-A2DF-3B1A7A96862B}"/>
              </a:ext>
            </a:extLst>
          </p:cNvPr>
          <p:cNvSpPr txBox="1">
            <a:spLocks noChangeArrowheads="1"/>
          </p:cNvSpPr>
          <p:nvPr/>
        </p:nvSpPr>
        <p:spPr bwMode="auto">
          <a:xfrm>
            <a:off x="4264269" y="100256"/>
            <a:ext cx="35433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latin typeface="Arial" panose="020B0604020202020204" pitchFamily="34" charset="0"/>
              </a:rPr>
              <a:t>  </a:t>
            </a:r>
            <a:r>
              <a:rPr lang="en-US" altLang="en-US" sz="2800" dirty="0">
                <a:latin typeface="Arial" panose="020B0604020202020204" pitchFamily="34" charset="0"/>
              </a:rPr>
              <a:t>Montague Ullman</a:t>
            </a:r>
          </a:p>
          <a:p>
            <a:r>
              <a:rPr lang="en-US" altLang="en-US" sz="2400" dirty="0">
                <a:latin typeface="Arial" panose="020B0604020202020204" pitchFamily="34" charset="0"/>
              </a:rPr>
              <a:t>         1916 - 2008</a:t>
            </a:r>
          </a:p>
        </p:txBody>
      </p:sp>
      <p:sp>
        <p:nvSpPr>
          <p:cNvPr id="349196" name="Text Box 12">
            <a:extLst>
              <a:ext uri="{FF2B5EF4-FFF2-40B4-BE49-F238E27FC236}">
                <a16:creationId xmlns:a16="http://schemas.microsoft.com/office/drawing/2014/main" xmlns="" id="{1E392CFD-FD7D-4DBF-B80A-10F4E4538AD9}"/>
              </a:ext>
            </a:extLst>
          </p:cNvPr>
          <p:cNvSpPr txBox="1">
            <a:spLocks noChangeArrowheads="1"/>
          </p:cNvSpPr>
          <p:nvPr/>
        </p:nvSpPr>
        <p:spPr bwMode="auto">
          <a:xfrm>
            <a:off x="9299627" y="143475"/>
            <a:ext cx="22927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Arial" panose="020B0604020202020204" pitchFamily="34" charset="0"/>
              </a:rPr>
              <a:t>Carl Gustav Jung</a:t>
            </a:r>
          </a:p>
          <a:p>
            <a:r>
              <a:rPr lang="en-US" altLang="en-US" dirty="0">
                <a:latin typeface="Arial" panose="020B0604020202020204" pitchFamily="34" charset="0"/>
              </a:rPr>
              <a:t>     1875 - 1961</a:t>
            </a:r>
          </a:p>
        </p:txBody>
      </p:sp>
      <p:pic>
        <p:nvPicPr>
          <p:cNvPr id="349197" name="Picture 13" descr="carl-jung_b&amp;w">
            <a:extLst>
              <a:ext uri="{FF2B5EF4-FFF2-40B4-BE49-F238E27FC236}">
                <a16:creationId xmlns:a16="http://schemas.microsoft.com/office/drawing/2014/main" xmlns="" id="{EDC761FA-B2B6-4D3F-A719-43627422D1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1717" y="2901387"/>
            <a:ext cx="1708551" cy="2106870"/>
          </a:xfrm>
          <a:prstGeom prst="rect">
            <a:avLst/>
          </a:prstGeom>
          <a:noFill/>
          <a:extLst>
            <a:ext uri="{909E8E84-426E-40DD-AFC4-6F175D3DCCD1}">
              <a14:hiddenFill xmlns:a14="http://schemas.microsoft.com/office/drawing/2010/main">
                <a:solidFill>
                  <a:srgbClr val="FFFFFF"/>
                </a:solidFill>
              </a14:hiddenFill>
            </a:ext>
          </a:extLst>
        </p:spPr>
      </p:pic>
      <p:sp>
        <p:nvSpPr>
          <p:cNvPr id="349198" name="Text Box 14">
            <a:extLst>
              <a:ext uri="{FF2B5EF4-FFF2-40B4-BE49-F238E27FC236}">
                <a16:creationId xmlns:a16="http://schemas.microsoft.com/office/drawing/2014/main" xmlns="" id="{3A8A2650-63A1-468D-972B-897CC679F110}"/>
              </a:ext>
            </a:extLst>
          </p:cNvPr>
          <p:cNvSpPr txBox="1">
            <a:spLocks noChangeArrowheads="1"/>
          </p:cNvSpPr>
          <p:nvPr/>
        </p:nvSpPr>
        <p:spPr bwMode="auto">
          <a:xfrm>
            <a:off x="8463141" y="5447419"/>
            <a:ext cx="42036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Arial" panose="020B0604020202020204" pitchFamily="34" charset="0"/>
              </a:rPr>
              <a:t>The </a:t>
            </a:r>
            <a:r>
              <a:rPr lang="en-US" altLang="en-US" b="1" dirty="0">
                <a:latin typeface="Arial" panose="020B0604020202020204" pitchFamily="34" charset="0"/>
              </a:rPr>
              <a:t>collective unconscious </a:t>
            </a:r>
            <a:r>
              <a:rPr lang="en-US" altLang="en-US" dirty="0">
                <a:latin typeface="Arial" panose="020B0604020202020204" pitchFamily="34" charset="0"/>
              </a:rPr>
              <a:t>is a</a:t>
            </a:r>
          </a:p>
          <a:p>
            <a:r>
              <a:rPr lang="en-US" altLang="en-US" dirty="0">
                <a:latin typeface="Arial" panose="020B0604020202020204" pitchFamily="34" charset="0"/>
              </a:rPr>
              <a:t>storehouse of latent memories of </a:t>
            </a:r>
          </a:p>
          <a:p>
            <a:r>
              <a:rPr lang="en-US" altLang="en-US" dirty="0">
                <a:latin typeface="Arial" panose="020B0604020202020204" pitchFamily="34" charset="0"/>
              </a:rPr>
              <a:t>our human and </a:t>
            </a:r>
            <a:r>
              <a:rPr lang="en-US" altLang="en-US" dirty="0" err="1">
                <a:latin typeface="Arial" panose="020B0604020202020204" pitchFamily="34" charset="0"/>
              </a:rPr>
              <a:t>prehuman</a:t>
            </a:r>
            <a:r>
              <a:rPr lang="en-US" altLang="en-US" dirty="0">
                <a:latin typeface="Arial" panose="020B0604020202020204" pitchFamily="34" charset="0"/>
              </a:rPr>
              <a:t> ancestry.</a:t>
            </a:r>
          </a:p>
        </p:txBody>
      </p:sp>
      <p:sp>
        <p:nvSpPr>
          <p:cNvPr id="349199" name="Text Box 15">
            <a:extLst>
              <a:ext uri="{FF2B5EF4-FFF2-40B4-BE49-F238E27FC236}">
                <a16:creationId xmlns:a16="http://schemas.microsoft.com/office/drawing/2014/main" xmlns="" id="{82371B3B-B35A-4B34-9102-CB5621360D4B}"/>
              </a:ext>
            </a:extLst>
          </p:cNvPr>
          <p:cNvSpPr txBox="1">
            <a:spLocks noChangeArrowheads="1"/>
          </p:cNvSpPr>
          <p:nvPr/>
        </p:nvSpPr>
        <p:spPr bwMode="auto">
          <a:xfrm>
            <a:off x="4098052" y="5862601"/>
            <a:ext cx="398207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Arial" panose="020B0604020202020204" pitchFamily="34" charset="0"/>
              </a:rPr>
              <a:t>Dreams reflect self and universe: the basic truth that we are members of a                     	  </a:t>
            </a:r>
            <a:r>
              <a:rPr lang="en-US" altLang="en-US" b="1" dirty="0">
                <a:latin typeface="Arial" panose="020B0604020202020204" pitchFamily="34" charset="0"/>
              </a:rPr>
              <a:t>single species</a:t>
            </a:r>
            <a:r>
              <a:rPr lang="en-US" altLang="en-US" dirty="0">
                <a:latin typeface="Arial" panose="020B0604020202020204" pitchFamily="34" charset="0"/>
              </a:rPr>
              <a:t>.</a:t>
            </a:r>
          </a:p>
        </p:txBody>
      </p:sp>
      <p:pic>
        <p:nvPicPr>
          <p:cNvPr id="17" name="Picture 9" descr="Monte_schroll-article">
            <a:extLst>
              <a:ext uri="{FF2B5EF4-FFF2-40B4-BE49-F238E27FC236}">
                <a16:creationId xmlns:a16="http://schemas.microsoft.com/office/drawing/2014/main" xmlns="" id="{A2B38082-BADC-4DBA-959E-FCE33AC2F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4714" y="1949787"/>
            <a:ext cx="19621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Monte_schroll-article">
            <a:extLst>
              <a:ext uri="{FF2B5EF4-FFF2-40B4-BE49-F238E27FC236}">
                <a16:creationId xmlns:a16="http://schemas.microsoft.com/office/drawing/2014/main" xmlns="" id="{49082DF2-2342-41C9-9FF8-0EB06B47F6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0451" y="1530849"/>
            <a:ext cx="2887820" cy="3767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6">
            <a:extLst>
              <a:ext uri="{FF2B5EF4-FFF2-40B4-BE49-F238E27FC236}">
                <a16:creationId xmlns:a16="http://schemas.microsoft.com/office/drawing/2014/main" xmlns="" id="{8FC21747-12D3-4942-8C1E-01806AE3E0AF}"/>
              </a:ext>
            </a:extLst>
          </p:cNvPr>
          <p:cNvGraphicFramePr>
            <a:graphicFrameLocks noChangeAspect="1"/>
          </p:cNvGraphicFramePr>
          <p:nvPr>
            <p:extLst>
              <p:ext uri="{D42A27DB-BD31-4B8C-83A1-F6EECF244321}">
                <p14:modId xmlns:p14="http://schemas.microsoft.com/office/powerpoint/2010/main" val="1512118348"/>
              </p:ext>
            </p:extLst>
          </p:nvPr>
        </p:nvGraphicFramePr>
        <p:xfrm>
          <a:off x="1184655" y="2822730"/>
          <a:ext cx="1579149" cy="2269235"/>
        </p:xfrm>
        <a:graphic>
          <a:graphicData uri="http://schemas.openxmlformats.org/presentationml/2006/ole">
            <mc:AlternateContent xmlns:mc="http://schemas.openxmlformats.org/markup-compatibility/2006">
              <mc:Choice xmlns:v="urn:schemas-microsoft-com:vml" Requires="v">
                <p:oleObj spid="_x0000_s2592" name="Photo Editor Photo" r:id="rId10" imgW="10116962" imgH="15238095" progId="MSPhotoEd.3">
                  <p:embed/>
                </p:oleObj>
              </mc:Choice>
              <mc:Fallback>
                <p:oleObj name="Photo Editor Photo" r:id="rId10" imgW="10116962" imgH="15238095" progId="MSPhotoEd.3">
                  <p:embed/>
                  <p:pic>
                    <p:nvPicPr>
                      <p:cNvPr id="19" name="Object 6">
                        <a:extLst>
                          <a:ext uri="{FF2B5EF4-FFF2-40B4-BE49-F238E27FC236}">
                            <a16:creationId xmlns:a16="http://schemas.microsoft.com/office/drawing/2014/main" xmlns="" id="{8FC21747-12D3-4942-8C1E-01806AE3E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655" y="2822730"/>
                        <a:ext cx="1579149" cy="2269235"/>
                      </a:xfrm>
                      <a:prstGeom prst="rect">
                        <a:avLst/>
                      </a:prstGeom>
                      <a:noFill/>
                      <a:ln>
                        <a:noFill/>
                      </a:ln>
                      <a:effectLst/>
                    </p:spPr>
                  </p:pic>
                </p:oleObj>
              </mc:Fallback>
            </mc:AlternateContent>
          </a:graphicData>
        </a:graphic>
      </p:graphicFrame>
      <p:pic>
        <p:nvPicPr>
          <p:cNvPr id="3" name="Picture 2">
            <a:extLst>
              <a:ext uri="{FF2B5EF4-FFF2-40B4-BE49-F238E27FC236}">
                <a16:creationId xmlns:a16="http://schemas.microsoft.com/office/drawing/2014/main" xmlns="" id="{BF09601A-88B5-41A6-9277-2EFE4BC20B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0175" y="843989"/>
            <a:ext cx="2117663" cy="16984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a:extLst>
              <a:ext uri="{FF2B5EF4-FFF2-40B4-BE49-F238E27FC236}">
                <a16:creationId xmlns:a16="http://schemas.microsoft.com/office/drawing/2014/main" xmlns="" id="{D9C5F607-BF51-4C40-B0BE-D63798961E10}"/>
              </a:ext>
            </a:extLst>
          </p:cNvPr>
          <p:cNvSpPr>
            <a:spLocks noGrp="1"/>
          </p:cNvSpPr>
          <p:nvPr>
            <p:ph type="title"/>
          </p:nvPr>
        </p:nvSpPr>
        <p:spPr>
          <a:xfrm>
            <a:off x="114300" y="73334"/>
            <a:ext cx="11720146" cy="1401598"/>
          </a:xfrm>
        </p:spPr>
        <p:txBody>
          <a:bodyPr anchor="t"/>
          <a:lstStyle/>
          <a:p>
            <a:pPr eaLnBrk="1" hangingPunct="1"/>
            <a:r>
              <a:rPr lang="en-US" altLang="en-US" sz="2000" b="1" dirty="0">
                <a:solidFill>
                  <a:schemeClr val="tx1">
                    <a:lumMod val="65000"/>
                    <a:lumOff val="35000"/>
                  </a:schemeClr>
                </a:solidFill>
              </a:rPr>
              <a:t>                          </a:t>
            </a:r>
            <a:r>
              <a:rPr lang="en-US" altLang="en-US" sz="3200" b="1" dirty="0">
                <a:solidFill>
                  <a:schemeClr val="tx1">
                    <a:lumMod val="65000"/>
                    <a:lumOff val="35000"/>
                  </a:schemeClr>
                </a:solidFill>
              </a:rPr>
              <a:t>A Collaborative Dream Hierarchy to Self-Actualization</a:t>
            </a:r>
            <a:endParaRPr lang="en-US" altLang="en-US" sz="3200" dirty="0">
              <a:solidFill>
                <a:schemeClr val="tx1">
                  <a:lumMod val="65000"/>
                  <a:lumOff val="35000"/>
                </a:schemeClr>
              </a:solidFill>
            </a:endParaRPr>
          </a:p>
        </p:txBody>
      </p:sp>
      <p:grpSp>
        <p:nvGrpSpPr>
          <p:cNvPr id="3075" name="Group 15">
            <a:extLst>
              <a:ext uri="{FF2B5EF4-FFF2-40B4-BE49-F238E27FC236}">
                <a16:creationId xmlns:a16="http://schemas.microsoft.com/office/drawing/2014/main" xmlns="" id="{545CD2EF-4FAE-46D2-A226-093E24BF158D}"/>
              </a:ext>
            </a:extLst>
          </p:cNvPr>
          <p:cNvGrpSpPr>
            <a:grpSpLocks/>
          </p:cNvGrpSpPr>
          <p:nvPr/>
        </p:nvGrpSpPr>
        <p:grpSpPr bwMode="auto">
          <a:xfrm>
            <a:off x="2171700" y="511746"/>
            <a:ext cx="7772400" cy="6248400"/>
            <a:chOff x="1143000" y="962025"/>
            <a:chExt cx="6858000" cy="4937125"/>
          </a:xfrm>
        </p:grpSpPr>
        <p:sp>
          <p:nvSpPr>
            <p:cNvPr id="15366" name="Freeform 6">
              <a:extLst>
                <a:ext uri="{FF2B5EF4-FFF2-40B4-BE49-F238E27FC236}">
                  <a16:creationId xmlns:a16="http://schemas.microsoft.com/office/drawing/2014/main" xmlns="" id="{479DA491-8A50-45B6-850D-1224547B75EF}"/>
                </a:ext>
              </a:extLst>
            </p:cNvPr>
            <p:cNvSpPr>
              <a:spLocks/>
            </p:cNvSpPr>
            <p:nvPr/>
          </p:nvSpPr>
          <p:spPr bwMode="auto">
            <a:xfrm>
              <a:off x="3216088" y="962025"/>
              <a:ext cx="2699217" cy="1949261"/>
            </a:xfrm>
            <a:custGeom>
              <a:avLst/>
              <a:gdLst/>
              <a:ahLst/>
              <a:cxnLst>
                <a:cxn ang="0">
                  <a:pos x="1700" y="1228"/>
                </a:cxn>
                <a:cxn ang="0">
                  <a:pos x="840" y="0"/>
                </a:cxn>
                <a:cxn ang="0">
                  <a:pos x="0" y="1226"/>
                </a:cxn>
                <a:cxn ang="0">
                  <a:pos x="1700" y="1228"/>
                </a:cxn>
              </a:cxnLst>
              <a:rect l="0" t="0" r="r" b="b"/>
              <a:pathLst>
                <a:path w="1700" h="1228">
                  <a:moveTo>
                    <a:pt x="1700" y="1228"/>
                  </a:moveTo>
                  <a:lnTo>
                    <a:pt x="840" y="0"/>
                  </a:lnTo>
                  <a:lnTo>
                    <a:pt x="0" y="1226"/>
                  </a:lnTo>
                  <a:lnTo>
                    <a:pt x="1700" y="1228"/>
                  </a:lnTo>
                  <a:close/>
                </a:path>
              </a:pathLst>
            </a:custGeom>
            <a:solidFill>
              <a:srgbClr val="C9B0F7"/>
            </a:solidFill>
            <a:ln w="12700">
              <a:solidFill>
                <a:schemeClr val="bg1">
                  <a:lumMod val="50000"/>
                </a:schemeClr>
              </a:solidFill>
              <a:prstDash val="solid"/>
              <a:round/>
              <a:headEnd/>
              <a:tailEnd/>
            </a:ln>
          </p:spPr>
          <p:txBody>
            <a:bodyPr/>
            <a:lstStyle/>
            <a:p>
              <a:pPr>
                <a:defRPr/>
              </a:pPr>
              <a:endParaRPr lang="en-US" dirty="0">
                <a:latin typeface="Arial" charset="0"/>
                <a:cs typeface="Arial" charset="0"/>
              </a:endParaRPr>
            </a:p>
          </p:txBody>
        </p:sp>
        <p:sp>
          <p:nvSpPr>
            <p:cNvPr id="15367" name="Freeform 7">
              <a:extLst>
                <a:ext uri="{FF2B5EF4-FFF2-40B4-BE49-F238E27FC236}">
                  <a16:creationId xmlns:a16="http://schemas.microsoft.com/office/drawing/2014/main" xmlns="" id="{EE9A4194-693C-475D-A7D5-FB48E29842A5}"/>
                </a:ext>
              </a:extLst>
            </p:cNvPr>
            <p:cNvSpPr>
              <a:spLocks/>
            </p:cNvSpPr>
            <p:nvPr/>
          </p:nvSpPr>
          <p:spPr bwMode="auto">
            <a:xfrm>
              <a:off x="2501713" y="2908778"/>
              <a:ext cx="4140574" cy="1041111"/>
            </a:xfrm>
            <a:custGeom>
              <a:avLst/>
              <a:gdLst/>
              <a:ahLst/>
              <a:cxnLst>
                <a:cxn ang="0">
                  <a:pos x="450" y="0"/>
                </a:cxn>
                <a:cxn ang="0">
                  <a:pos x="0" y="656"/>
                </a:cxn>
                <a:cxn ang="0">
                  <a:pos x="2604" y="650"/>
                </a:cxn>
                <a:cxn ang="0">
                  <a:pos x="2608" y="656"/>
                </a:cxn>
                <a:cxn ang="0">
                  <a:pos x="2150" y="2"/>
                </a:cxn>
                <a:cxn ang="0">
                  <a:pos x="450" y="0"/>
                </a:cxn>
              </a:cxnLst>
              <a:rect l="0" t="0" r="r" b="b"/>
              <a:pathLst>
                <a:path w="2608" h="656">
                  <a:moveTo>
                    <a:pt x="450" y="0"/>
                  </a:moveTo>
                  <a:lnTo>
                    <a:pt x="0" y="656"/>
                  </a:lnTo>
                  <a:lnTo>
                    <a:pt x="2604" y="650"/>
                  </a:lnTo>
                  <a:lnTo>
                    <a:pt x="2608" y="656"/>
                  </a:lnTo>
                  <a:lnTo>
                    <a:pt x="2150" y="2"/>
                  </a:lnTo>
                  <a:lnTo>
                    <a:pt x="450" y="0"/>
                  </a:lnTo>
                  <a:close/>
                </a:path>
              </a:pathLst>
            </a:custGeom>
            <a:solidFill>
              <a:srgbClr val="DBACF4"/>
            </a:solidFill>
            <a:ln w="12700">
              <a:solidFill>
                <a:schemeClr val="bg1">
                  <a:lumMod val="50000"/>
                </a:schemeClr>
              </a:solidFill>
              <a:prstDash val="solid"/>
              <a:round/>
              <a:headEnd/>
              <a:tailEnd/>
            </a:ln>
          </p:spPr>
          <p:txBody>
            <a:bodyPr/>
            <a:lstStyle/>
            <a:p>
              <a:pPr>
                <a:defRPr/>
              </a:pPr>
              <a:endParaRPr lang="en-US" dirty="0">
                <a:latin typeface="Arial" charset="0"/>
                <a:cs typeface="Arial" charset="0"/>
              </a:endParaRPr>
            </a:p>
          </p:txBody>
        </p:sp>
        <p:sp>
          <p:nvSpPr>
            <p:cNvPr id="15368" name="Freeform 8">
              <a:extLst>
                <a:ext uri="{FF2B5EF4-FFF2-40B4-BE49-F238E27FC236}">
                  <a16:creationId xmlns:a16="http://schemas.microsoft.com/office/drawing/2014/main" xmlns="" id="{3EFED58F-D01C-4F6F-BBBB-275B34B615BE}"/>
                </a:ext>
              </a:extLst>
            </p:cNvPr>
            <p:cNvSpPr>
              <a:spLocks/>
            </p:cNvSpPr>
            <p:nvPr/>
          </p:nvSpPr>
          <p:spPr bwMode="auto">
            <a:xfrm>
              <a:off x="1819556" y="3946126"/>
              <a:ext cx="5504890" cy="1004735"/>
            </a:xfrm>
            <a:custGeom>
              <a:avLst/>
              <a:gdLst/>
              <a:ahLst/>
              <a:cxnLst>
                <a:cxn ang="0">
                  <a:pos x="3038" y="2"/>
                </a:cxn>
                <a:cxn ang="0">
                  <a:pos x="3468" y="616"/>
                </a:cxn>
                <a:cxn ang="0">
                  <a:pos x="0" y="632"/>
                </a:cxn>
                <a:cxn ang="0">
                  <a:pos x="430" y="2"/>
                </a:cxn>
                <a:cxn ang="0">
                  <a:pos x="3030" y="0"/>
                </a:cxn>
                <a:cxn ang="0">
                  <a:pos x="3038" y="2"/>
                </a:cxn>
              </a:cxnLst>
              <a:rect l="0" t="0" r="r" b="b"/>
              <a:pathLst>
                <a:path w="3468" h="632">
                  <a:moveTo>
                    <a:pt x="3038" y="2"/>
                  </a:moveTo>
                  <a:lnTo>
                    <a:pt x="3468" y="616"/>
                  </a:lnTo>
                  <a:lnTo>
                    <a:pt x="0" y="632"/>
                  </a:lnTo>
                  <a:lnTo>
                    <a:pt x="430" y="2"/>
                  </a:lnTo>
                  <a:lnTo>
                    <a:pt x="3030" y="0"/>
                  </a:lnTo>
                  <a:lnTo>
                    <a:pt x="3038" y="2"/>
                  </a:lnTo>
                  <a:close/>
                </a:path>
              </a:pathLst>
            </a:custGeom>
            <a:solidFill>
              <a:srgbClr val="EDA7F1"/>
            </a:solidFill>
            <a:ln w="12700">
              <a:solidFill>
                <a:schemeClr val="bg1">
                  <a:lumMod val="50000"/>
                </a:schemeClr>
              </a:solidFill>
              <a:prstDash val="solid"/>
              <a:round/>
              <a:headEnd/>
              <a:tailEnd/>
            </a:ln>
          </p:spPr>
          <p:txBody>
            <a:bodyPr/>
            <a:lstStyle/>
            <a:p>
              <a:pPr>
                <a:defRPr/>
              </a:pPr>
              <a:endParaRPr lang="en-US" dirty="0">
                <a:latin typeface="Arial" charset="0"/>
                <a:cs typeface="Arial" charset="0"/>
              </a:endParaRPr>
            </a:p>
          </p:txBody>
        </p:sp>
        <p:sp>
          <p:nvSpPr>
            <p:cNvPr id="15369" name="Freeform 9">
              <a:extLst>
                <a:ext uri="{FF2B5EF4-FFF2-40B4-BE49-F238E27FC236}">
                  <a16:creationId xmlns:a16="http://schemas.microsoft.com/office/drawing/2014/main" xmlns="" id="{C72999B7-81B1-4066-AA2D-6E1FD0BE9886}"/>
                </a:ext>
              </a:extLst>
            </p:cNvPr>
            <p:cNvSpPr>
              <a:spLocks/>
            </p:cNvSpPr>
            <p:nvPr/>
          </p:nvSpPr>
          <p:spPr bwMode="auto">
            <a:xfrm>
              <a:off x="1143000" y="4924520"/>
              <a:ext cx="6858000" cy="974630"/>
            </a:xfrm>
            <a:custGeom>
              <a:avLst/>
              <a:gdLst/>
              <a:ahLst/>
              <a:cxnLst>
                <a:cxn ang="0">
                  <a:pos x="426" y="16"/>
                </a:cxn>
                <a:cxn ang="0">
                  <a:pos x="0" y="614"/>
                </a:cxn>
                <a:cxn ang="0">
                  <a:pos x="4320" y="614"/>
                </a:cxn>
                <a:cxn ang="0">
                  <a:pos x="3894" y="0"/>
                </a:cxn>
                <a:cxn ang="0">
                  <a:pos x="426" y="16"/>
                </a:cxn>
              </a:cxnLst>
              <a:rect l="0" t="0" r="r" b="b"/>
              <a:pathLst>
                <a:path w="4320" h="614">
                  <a:moveTo>
                    <a:pt x="426" y="16"/>
                  </a:moveTo>
                  <a:lnTo>
                    <a:pt x="0" y="614"/>
                  </a:lnTo>
                  <a:lnTo>
                    <a:pt x="4320" y="614"/>
                  </a:lnTo>
                  <a:lnTo>
                    <a:pt x="3894" y="0"/>
                  </a:lnTo>
                  <a:lnTo>
                    <a:pt x="426" y="16"/>
                  </a:lnTo>
                  <a:close/>
                </a:path>
              </a:pathLst>
            </a:custGeom>
            <a:solidFill>
              <a:srgbClr val="FFA3EE"/>
            </a:solidFill>
            <a:ln w="12700">
              <a:solidFill>
                <a:schemeClr val="bg1">
                  <a:lumMod val="50000"/>
                </a:schemeClr>
              </a:solidFill>
              <a:prstDash val="solid"/>
              <a:round/>
              <a:headEnd/>
              <a:tailEnd/>
            </a:ln>
          </p:spPr>
          <p:txBody>
            <a:bodyPr/>
            <a:lstStyle/>
            <a:p>
              <a:pPr>
                <a:defRPr/>
              </a:pPr>
              <a:endParaRPr lang="en-US" dirty="0">
                <a:latin typeface="Arial" charset="0"/>
                <a:cs typeface="Arial" charset="0"/>
              </a:endParaRPr>
            </a:p>
          </p:txBody>
        </p:sp>
      </p:grpSp>
      <p:sp>
        <p:nvSpPr>
          <p:cNvPr id="3076" name="TextBox 9">
            <a:extLst>
              <a:ext uri="{FF2B5EF4-FFF2-40B4-BE49-F238E27FC236}">
                <a16:creationId xmlns:a16="http://schemas.microsoft.com/office/drawing/2014/main" xmlns="" id="{E3BD9E71-B05D-4DE7-9DC1-520F53964564}"/>
              </a:ext>
            </a:extLst>
          </p:cNvPr>
          <p:cNvSpPr txBox="1">
            <a:spLocks noChangeArrowheads="1"/>
          </p:cNvSpPr>
          <p:nvPr/>
        </p:nvSpPr>
        <p:spPr bwMode="auto">
          <a:xfrm>
            <a:off x="4838700" y="1393978"/>
            <a:ext cx="2438400" cy="162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50"/>
              </a:spcAft>
            </a:pPr>
            <a:r>
              <a:rPr lang="en-US" altLang="en-US" sz="1600" b="1" dirty="0">
                <a:solidFill>
                  <a:srgbClr val="4D4D4D"/>
                </a:solidFill>
              </a:rPr>
              <a:t>SPIRITUAL</a:t>
            </a:r>
          </a:p>
          <a:p>
            <a:pPr algn="ctr" eaLnBrk="1" hangingPunct="1">
              <a:spcAft>
                <a:spcPts val="150"/>
              </a:spcAft>
            </a:pPr>
            <a:r>
              <a:rPr lang="en-US" altLang="en-US" sz="1600" b="1" dirty="0">
                <a:solidFill>
                  <a:srgbClr val="4D4D4D"/>
                </a:solidFill>
              </a:rPr>
              <a:t>COSMIC</a:t>
            </a:r>
            <a:br>
              <a:rPr lang="en-US" altLang="en-US" sz="1600" b="1" dirty="0">
                <a:solidFill>
                  <a:srgbClr val="4D4D4D"/>
                </a:solidFill>
              </a:rPr>
            </a:br>
            <a:r>
              <a:rPr lang="en-US" altLang="en-US" sz="1600" b="1" dirty="0">
                <a:solidFill>
                  <a:srgbClr val="4D4D4D"/>
                </a:solidFill>
              </a:rPr>
              <a:t>TRANSPERSONAL</a:t>
            </a:r>
          </a:p>
          <a:p>
            <a:pPr algn="ctr" eaLnBrk="1" hangingPunct="1">
              <a:lnSpc>
                <a:spcPct val="90000"/>
              </a:lnSpc>
            </a:pPr>
            <a:r>
              <a:rPr lang="en-US" altLang="en-US" sz="2000" b="1" baseline="-9000" dirty="0"/>
              <a:t>Collective Unconscious</a:t>
            </a:r>
          </a:p>
          <a:p>
            <a:pPr algn="ctr" eaLnBrk="1" hangingPunct="1">
              <a:lnSpc>
                <a:spcPct val="90000"/>
              </a:lnSpc>
            </a:pPr>
            <a:r>
              <a:rPr lang="en-US" altLang="en-US" sz="2000" baseline="-9000" dirty="0"/>
              <a:t>Enlarges worldview</a:t>
            </a:r>
          </a:p>
          <a:p>
            <a:pPr algn="ctr" eaLnBrk="1" hangingPunct="1">
              <a:lnSpc>
                <a:spcPct val="90000"/>
              </a:lnSpc>
            </a:pPr>
            <a:r>
              <a:rPr lang="en-US" altLang="en-US" sz="2000" baseline="-9000" dirty="0"/>
              <a:t>Transformational</a:t>
            </a:r>
          </a:p>
          <a:p>
            <a:pPr algn="ctr" eaLnBrk="1" hangingPunct="1">
              <a:lnSpc>
                <a:spcPct val="90000"/>
              </a:lnSpc>
            </a:pPr>
            <a:r>
              <a:rPr lang="en-US" altLang="en-US" sz="2000" baseline="-9000" dirty="0"/>
              <a:t>Survival of species</a:t>
            </a:r>
          </a:p>
        </p:txBody>
      </p:sp>
      <p:sp>
        <p:nvSpPr>
          <p:cNvPr id="3077" name="TextBox 9">
            <a:extLst>
              <a:ext uri="{FF2B5EF4-FFF2-40B4-BE49-F238E27FC236}">
                <a16:creationId xmlns:a16="http://schemas.microsoft.com/office/drawing/2014/main" xmlns="" id="{8C0C9E7B-AA1E-474E-982C-D5436F117CEC}"/>
              </a:ext>
            </a:extLst>
          </p:cNvPr>
          <p:cNvSpPr txBox="1">
            <a:spLocks noChangeArrowheads="1"/>
          </p:cNvSpPr>
          <p:nvPr/>
        </p:nvSpPr>
        <p:spPr bwMode="auto">
          <a:xfrm>
            <a:off x="3848100" y="3087774"/>
            <a:ext cx="4419600" cy="116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spcAft>
                <a:spcPts val="150"/>
              </a:spcAft>
            </a:pPr>
            <a:r>
              <a:rPr lang="en-US" altLang="en-US" sz="1600" b="1" dirty="0">
                <a:solidFill>
                  <a:srgbClr val="4D4D4D"/>
                </a:solidFill>
              </a:rPr>
              <a:t> SOCIAL</a:t>
            </a:r>
            <a:r>
              <a:rPr lang="en-US" altLang="en-US" sz="1600" b="1" dirty="0">
                <a:solidFill>
                  <a:schemeClr val="bg2"/>
                </a:solidFill>
              </a:rPr>
              <a:t> </a:t>
            </a:r>
            <a:r>
              <a:rPr lang="en-US" altLang="en-US" sz="1600" b="1" dirty="0">
                <a:solidFill>
                  <a:srgbClr val="4D4D4D"/>
                </a:solidFill>
              </a:rPr>
              <a:t> </a:t>
            </a:r>
            <a:r>
              <a:rPr lang="en-US" altLang="en-US" sz="1600" b="1" dirty="0"/>
              <a:t>                                                          </a:t>
            </a:r>
            <a:r>
              <a:rPr lang="en-US" altLang="en-US" sz="2000" b="1" baseline="-9000" dirty="0"/>
              <a:t>Society’s influence</a:t>
            </a:r>
            <a:r>
              <a:rPr lang="en-US" altLang="en-US" sz="2000" baseline="-9000" dirty="0"/>
              <a:t>:</a:t>
            </a:r>
            <a:br>
              <a:rPr lang="en-US" altLang="en-US" sz="2000" baseline="-9000" dirty="0"/>
            </a:br>
            <a:r>
              <a:rPr lang="en-US" altLang="en-US" sz="2000" baseline="-9000" dirty="0"/>
              <a:t> government • culture • environment</a:t>
            </a:r>
            <a:br>
              <a:rPr lang="en-US" altLang="en-US" sz="2000" baseline="-9000" dirty="0"/>
            </a:br>
            <a:r>
              <a:rPr lang="en-US" altLang="en-US" sz="2000" baseline="-9000" dirty="0"/>
              <a:t>workplace</a:t>
            </a:r>
          </a:p>
          <a:p>
            <a:pPr algn="ctr" eaLnBrk="1" hangingPunct="1">
              <a:lnSpc>
                <a:spcPct val="90000"/>
              </a:lnSpc>
            </a:pPr>
            <a:r>
              <a:rPr lang="en-US" altLang="en-US" sz="2000" baseline="-9000" dirty="0"/>
              <a:t>Cultivates discoveries</a:t>
            </a:r>
          </a:p>
        </p:txBody>
      </p:sp>
      <p:sp>
        <p:nvSpPr>
          <p:cNvPr id="3078" name="TextBox 9">
            <a:extLst>
              <a:ext uri="{FF2B5EF4-FFF2-40B4-BE49-F238E27FC236}">
                <a16:creationId xmlns:a16="http://schemas.microsoft.com/office/drawing/2014/main" xmlns="" id="{AACC0574-662B-4CAE-89DD-987C4A7FB8D2}"/>
              </a:ext>
            </a:extLst>
          </p:cNvPr>
          <p:cNvSpPr txBox="1">
            <a:spLocks noChangeArrowheads="1"/>
          </p:cNvSpPr>
          <p:nvPr/>
        </p:nvSpPr>
        <p:spPr bwMode="auto">
          <a:xfrm>
            <a:off x="3505200" y="4479177"/>
            <a:ext cx="5105400" cy="104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spcAft>
                <a:spcPts val="150"/>
              </a:spcAft>
            </a:pPr>
            <a:r>
              <a:rPr lang="en-US" altLang="en-US" sz="1600" b="1" dirty="0">
                <a:solidFill>
                  <a:srgbClr val="4D4D4D"/>
                </a:solidFill>
              </a:rPr>
              <a:t>PSYCHOLOGICAL</a:t>
            </a:r>
          </a:p>
          <a:p>
            <a:pPr algn="ctr" eaLnBrk="1" hangingPunct="1">
              <a:spcBef>
                <a:spcPts val="600"/>
              </a:spcBef>
              <a:spcAft>
                <a:spcPts val="150"/>
              </a:spcAft>
            </a:pPr>
            <a:r>
              <a:rPr lang="en-US" altLang="en-US" sz="2000" b="1" baseline="-9000" dirty="0"/>
              <a:t>Awakens potential</a:t>
            </a:r>
          </a:p>
          <a:p>
            <a:pPr algn="ctr" eaLnBrk="1" hangingPunct="1">
              <a:lnSpc>
                <a:spcPct val="90000"/>
              </a:lnSpc>
            </a:pPr>
            <a:r>
              <a:rPr lang="en-US" altLang="en-US" sz="2000" baseline="-9000" dirty="0"/>
              <a:t>Anxieties • shortcomings • self-esteem</a:t>
            </a:r>
          </a:p>
          <a:p>
            <a:pPr algn="ctr" eaLnBrk="1" hangingPunct="1">
              <a:lnSpc>
                <a:spcPct val="90000"/>
              </a:lnSpc>
            </a:pPr>
            <a:r>
              <a:rPr lang="en-US" altLang="en-US" sz="2000" baseline="-9000" dirty="0"/>
              <a:t>Past issues • Problem solving • Relationships</a:t>
            </a:r>
          </a:p>
        </p:txBody>
      </p:sp>
      <p:sp>
        <p:nvSpPr>
          <p:cNvPr id="3079" name="TextBox 9">
            <a:extLst>
              <a:ext uri="{FF2B5EF4-FFF2-40B4-BE49-F238E27FC236}">
                <a16:creationId xmlns:a16="http://schemas.microsoft.com/office/drawing/2014/main" xmlns="" id="{8F3A3C96-E212-4810-ABF8-0EA4F8A19E40}"/>
              </a:ext>
            </a:extLst>
          </p:cNvPr>
          <p:cNvSpPr txBox="1">
            <a:spLocks noChangeArrowheads="1"/>
          </p:cNvSpPr>
          <p:nvPr/>
        </p:nvSpPr>
        <p:spPr bwMode="auto">
          <a:xfrm>
            <a:off x="4495800" y="5657280"/>
            <a:ext cx="2971800" cy="110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spcAft>
                <a:spcPts val="150"/>
              </a:spcAft>
            </a:pPr>
            <a:r>
              <a:rPr lang="en-US" altLang="en-US" sz="1600" b="1" dirty="0"/>
              <a:t> </a:t>
            </a:r>
            <a:r>
              <a:rPr lang="en-US" altLang="en-US" sz="1600" b="1" dirty="0">
                <a:solidFill>
                  <a:srgbClr val="4D4D4D"/>
                </a:solidFill>
              </a:rPr>
              <a:t>BIOLOGICAL</a:t>
            </a:r>
          </a:p>
          <a:p>
            <a:pPr algn="ctr" eaLnBrk="1" hangingPunct="1">
              <a:lnSpc>
                <a:spcPct val="90000"/>
              </a:lnSpc>
            </a:pPr>
            <a:r>
              <a:rPr lang="en-US" altLang="en-US" sz="2000" b="1" baseline="-9000" dirty="0"/>
              <a:t>Survival of self</a:t>
            </a:r>
          </a:p>
          <a:p>
            <a:pPr algn="ctr" eaLnBrk="1" hangingPunct="1">
              <a:lnSpc>
                <a:spcPct val="90000"/>
              </a:lnSpc>
            </a:pPr>
            <a:r>
              <a:rPr lang="en-US" altLang="en-US" sz="2000" baseline="-9000" dirty="0"/>
              <a:t>Health • Bodily requirements</a:t>
            </a:r>
          </a:p>
          <a:p>
            <a:pPr algn="ctr" eaLnBrk="1" hangingPunct="1">
              <a:lnSpc>
                <a:spcPct val="90000"/>
              </a:lnSpc>
            </a:pPr>
            <a:r>
              <a:rPr lang="en-US" altLang="en-US" sz="2000" baseline="-9000" dirty="0"/>
              <a:t>Depression</a:t>
            </a:r>
          </a:p>
          <a:p>
            <a:pPr algn="ctr" eaLnBrk="1" hangingPunct="1">
              <a:lnSpc>
                <a:spcPct val="90000"/>
              </a:lnSpc>
            </a:pPr>
            <a:r>
              <a:rPr lang="en-US" altLang="en-US" sz="2000" baseline="-9000" dirty="0"/>
              <a:t>Family influences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uppo 10">
            <a:extLst>
              <a:ext uri="{FF2B5EF4-FFF2-40B4-BE49-F238E27FC236}">
                <a16:creationId xmlns:a16="http://schemas.microsoft.com/office/drawing/2014/main" xmlns="" id="{4222D3A0-1F77-4E1A-B893-FD14F338D09F}"/>
              </a:ext>
            </a:extLst>
          </p:cNvPr>
          <p:cNvGrpSpPr>
            <a:grpSpLocks/>
          </p:cNvGrpSpPr>
          <p:nvPr/>
        </p:nvGrpSpPr>
        <p:grpSpPr bwMode="auto">
          <a:xfrm>
            <a:off x="1524000" y="5872164"/>
            <a:ext cx="9144000" cy="1000125"/>
            <a:chOff x="0" y="5857875"/>
            <a:chExt cx="9143968" cy="1000125"/>
          </a:xfrm>
        </p:grpSpPr>
        <p:sp>
          <p:nvSpPr>
            <p:cNvPr id="34826" name="Rectangle 8">
              <a:extLst>
                <a:ext uri="{FF2B5EF4-FFF2-40B4-BE49-F238E27FC236}">
                  <a16:creationId xmlns:a16="http://schemas.microsoft.com/office/drawing/2014/main" xmlns="" id="{7FF2BB67-3F90-40E7-A5FF-62A9A95F89AD}"/>
                </a:ext>
              </a:extLst>
            </p:cNvPr>
            <p:cNvSpPr>
              <a:spLocks noChangeArrowheads="1"/>
            </p:cNvSpPr>
            <p:nvPr/>
          </p:nvSpPr>
          <p:spPr bwMode="auto">
            <a:xfrm>
              <a:off x="0" y="5857875"/>
              <a:ext cx="914396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endParaRPr lang="it-IT" altLang="it-IT" sz="1800">
                <a:latin typeface="Arial" panose="020B0604020202020204" pitchFamily="34" charset="0"/>
              </a:endParaRPr>
            </a:p>
          </p:txBody>
        </p:sp>
        <p:sp>
          <p:nvSpPr>
            <p:cNvPr id="34827" name="Text Box 4">
              <a:extLst>
                <a:ext uri="{FF2B5EF4-FFF2-40B4-BE49-F238E27FC236}">
                  <a16:creationId xmlns:a16="http://schemas.microsoft.com/office/drawing/2014/main" xmlns="" id="{E69A4E8E-3FA6-4F0D-B973-966716C81D41}"/>
                </a:ext>
              </a:extLst>
            </p:cNvPr>
            <p:cNvSpPr txBox="1">
              <a:spLocks noChangeArrowheads="1"/>
            </p:cNvSpPr>
            <p:nvPr/>
          </p:nvSpPr>
          <p:spPr bwMode="auto">
            <a:xfrm>
              <a:off x="5322274" y="5988605"/>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a:solidFill>
                    <a:srgbClr val="002060"/>
                  </a:solidFill>
                  <a:latin typeface="Century Gothic" panose="020B0502020202020204" pitchFamily="34" charset="0"/>
                </a:rPr>
                <a:t>Massimo Schinco, Italy</a:t>
              </a:r>
            </a:p>
            <a:p>
              <a:pPr eaLnBrk="1" hangingPunct="1">
                <a:spcBef>
                  <a:spcPct val="50000"/>
                </a:spcBef>
                <a:buClrTx/>
                <a:buFontTx/>
                <a:buNone/>
              </a:pPr>
              <a:r>
                <a:rPr lang="it-IT" altLang="it-IT" sz="1800" b="1">
                  <a:solidFill>
                    <a:srgbClr val="002060"/>
                  </a:solidFill>
                  <a:latin typeface="Century Gothic" panose="020B0502020202020204" pitchFamily="34" charset="0"/>
                </a:rPr>
                <a:t>psychotherapist</a:t>
              </a:r>
            </a:p>
          </p:txBody>
        </p:sp>
        <p:sp>
          <p:nvSpPr>
            <p:cNvPr id="34828" name="Text Box 4">
              <a:extLst>
                <a:ext uri="{FF2B5EF4-FFF2-40B4-BE49-F238E27FC236}">
                  <a16:creationId xmlns:a16="http://schemas.microsoft.com/office/drawing/2014/main" xmlns="" id="{2E49FFC0-4C21-45D6-ADB4-B00E49219745}"/>
                </a:ext>
              </a:extLst>
            </p:cNvPr>
            <p:cNvSpPr txBox="1">
              <a:spLocks noChangeArrowheads="1"/>
            </p:cNvSpPr>
            <p:nvPr/>
          </p:nvSpPr>
          <p:spPr bwMode="auto">
            <a:xfrm>
              <a:off x="907246" y="5988606"/>
              <a:ext cx="31678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50000"/>
                </a:spcBef>
                <a:buClrTx/>
                <a:buFontTx/>
                <a:buNone/>
              </a:pPr>
              <a:r>
                <a:rPr lang="it-IT" altLang="it-IT" sz="1800" b="1" dirty="0">
                  <a:solidFill>
                    <a:srgbClr val="002060"/>
                  </a:solidFill>
                  <a:latin typeface="Century Gothic" panose="020B0502020202020204" pitchFamily="34" charset="0"/>
                </a:rPr>
                <a:t>Judy Gardiner, USA</a:t>
              </a:r>
            </a:p>
            <a:p>
              <a:pPr eaLnBrk="1" hangingPunct="1">
                <a:spcBef>
                  <a:spcPct val="50000"/>
                </a:spcBef>
                <a:buClrTx/>
                <a:buFontTx/>
                <a:buNone/>
              </a:pPr>
              <a:r>
                <a:rPr lang="it-IT" altLang="it-IT" sz="1800" b="1" dirty="0">
                  <a:solidFill>
                    <a:srgbClr val="002060"/>
                  </a:solidFill>
                  <a:latin typeface="Century Gothic" panose="020B0502020202020204" pitchFamily="34" charset="0"/>
                </a:rPr>
                <a:t>dream facilitator</a:t>
              </a:r>
            </a:p>
          </p:txBody>
        </p:sp>
      </p:grpSp>
      <p:pic>
        <p:nvPicPr>
          <p:cNvPr id="34819" name="Immagine 16">
            <a:extLst>
              <a:ext uri="{FF2B5EF4-FFF2-40B4-BE49-F238E27FC236}">
                <a16:creationId xmlns:a16="http://schemas.microsoft.com/office/drawing/2014/main" xmlns="" id="{920B0FCF-E242-461C-B6D8-E48618C168EE}"/>
              </a:ext>
            </a:extLst>
          </p:cNvPr>
          <p:cNvPicPr>
            <a:picLocks noChangeAspect="1"/>
          </p:cNvPicPr>
          <p:nvPr/>
        </p:nvPicPr>
        <p:blipFill>
          <a:blip r:embed="rId3">
            <a:extLst>
              <a:ext uri="{28A0092B-C50C-407E-A947-70E740481C1C}">
                <a14:useLocalDpi xmlns:a14="http://schemas.microsoft.com/office/drawing/2010/main" val="0"/>
              </a:ext>
            </a:extLst>
          </a:blip>
          <a:srcRect l="4578" r="-4578" b="9746"/>
          <a:stretch>
            <a:fillRect/>
          </a:stretch>
        </p:blipFill>
        <p:spPr bwMode="auto">
          <a:xfrm>
            <a:off x="1524001" y="5778500"/>
            <a:ext cx="7985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a:extLst>
              <a:ext uri="{FF2B5EF4-FFF2-40B4-BE49-F238E27FC236}">
                <a16:creationId xmlns:a16="http://schemas.microsoft.com/office/drawing/2014/main" xmlns="" id="{6E00934E-716F-4675-9C34-361530025028}"/>
              </a:ext>
            </a:extLst>
          </p:cNvPr>
          <p:cNvCxnSpPr/>
          <p:nvPr/>
        </p:nvCxnSpPr>
        <p:spPr>
          <a:xfrm>
            <a:off x="2711450" y="5778500"/>
            <a:ext cx="795655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34821" name="Immagine 18">
            <a:extLst>
              <a:ext uri="{FF2B5EF4-FFF2-40B4-BE49-F238E27FC236}">
                <a16:creationId xmlns:a16="http://schemas.microsoft.com/office/drawing/2014/main" xmlns="" id="{C331963A-4921-499A-B03E-9EF7C25680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4088" y="5778500"/>
            <a:ext cx="8239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CasellaDiTesto 1">
            <a:extLst>
              <a:ext uri="{FF2B5EF4-FFF2-40B4-BE49-F238E27FC236}">
                <a16:creationId xmlns:a16="http://schemas.microsoft.com/office/drawing/2014/main" xmlns="" id="{F0E251F8-96ED-4CA6-AD99-EA6C7ABBF3B6}"/>
              </a:ext>
            </a:extLst>
          </p:cNvPr>
          <p:cNvSpPr txBox="1">
            <a:spLocks noChangeArrowheads="1"/>
          </p:cNvSpPr>
          <p:nvPr/>
        </p:nvSpPr>
        <p:spPr bwMode="auto">
          <a:xfrm>
            <a:off x="2135188" y="549276"/>
            <a:ext cx="7878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dirty="0">
                <a:solidFill>
                  <a:schemeClr val="accent1"/>
                </a:solidFill>
                <a:latin typeface="Century Gothic" panose="020B0502020202020204" pitchFamily="34" charset="0"/>
              </a:rPr>
              <a:t>dreamwork goes through </a:t>
            </a:r>
            <a:r>
              <a:rPr lang="it-IT" altLang="en-US" sz="2400" b="1" dirty="0">
                <a:solidFill>
                  <a:schemeClr val="accent1"/>
                </a:solidFill>
                <a:latin typeface="Century Gothic" panose="020B0502020202020204" pitchFamily="34" charset="0"/>
              </a:rPr>
              <a:t>4 different stages</a:t>
            </a:r>
          </a:p>
        </p:txBody>
      </p:sp>
      <p:sp>
        <p:nvSpPr>
          <p:cNvPr id="34823" name="CasellaDiTesto 9">
            <a:extLst>
              <a:ext uri="{FF2B5EF4-FFF2-40B4-BE49-F238E27FC236}">
                <a16:creationId xmlns:a16="http://schemas.microsoft.com/office/drawing/2014/main" xmlns="" id="{367C2B81-AD54-42C0-9FA9-B646A3FB0E9D}"/>
              </a:ext>
            </a:extLst>
          </p:cNvPr>
          <p:cNvSpPr txBox="1">
            <a:spLocks noChangeArrowheads="1"/>
          </p:cNvSpPr>
          <p:nvPr/>
        </p:nvSpPr>
        <p:spPr bwMode="auto">
          <a:xfrm>
            <a:off x="2128838" y="1412876"/>
            <a:ext cx="7878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dirty="0">
                <a:solidFill>
                  <a:schemeClr val="accent1"/>
                </a:solidFill>
                <a:latin typeface="Century Gothic" panose="020B0502020202020204" pitchFamily="34" charset="0"/>
              </a:rPr>
              <a:t>the group is asked not to interpret someone else’s dream </a:t>
            </a:r>
          </a:p>
        </p:txBody>
      </p:sp>
      <p:sp>
        <p:nvSpPr>
          <p:cNvPr id="34824" name="CasellaDiTesto 11">
            <a:extLst>
              <a:ext uri="{FF2B5EF4-FFF2-40B4-BE49-F238E27FC236}">
                <a16:creationId xmlns:a16="http://schemas.microsoft.com/office/drawing/2014/main" xmlns="" id="{42852619-E2BC-4A13-A920-5FD3E487122F}"/>
              </a:ext>
            </a:extLst>
          </p:cNvPr>
          <p:cNvSpPr txBox="1">
            <a:spLocks noChangeArrowheads="1"/>
          </p:cNvSpPr>
          <p:nvPr/>
        </p:nvSpPr>
        <p:spPr bwMode="auto">
          <a:xfrm>
            <a:off x="2128838" y="2811464"/>
            <a:ext cx="78787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en-US" sz="2400" dirty="0">
                <a:solidFill>
                  <a:schemeClr val="accent1"/>
                </a:solidFill>
                <a:latin typeface="Century Gothic" panose="020B0502020202020204" pitchFamily="34" charset="0"/>
              </a:rPr>
              <a:t>to reinforce this, before commenting, the dream sharing uses a technique known as </a:t>
            </a:r>
            <a:r>
              <a:rPr lang="it-IT" altLang="en-US" sz="2800" dirty="0">
                <a:solidFill>
                  <a:schemeClr val="accent1"/>
                </a:solidFill>
                <a:latin typeface="Century Gothic" panose="020B0502020202020204" pitchFamily="34" charset="0"/>
              </a:rPr>
              <a:t>«</a:t>
            </a:r>
            <a:r>
              <a:rPr lang="it-IT" altLang="en-US" sz="2800" b="1" dirty="0">
                <a:solidFill>
                  <a:schemeClr val="accent1"/>
                </a:solidFill>
                <a:latin typeface="Century Gothic" panose="020B0502020202020204" pitchFamily="34" charset="0"/>
              </a:rPr>
              <a:t>if it were my dream</a:t>
            </a:r>
            <a:r>
              <a:rPr lang="it-IT" altLang="en-US" sz="2800" dirty="0">
                <a:solidFill>
                  <a:schemeClr val="accent1"/>
                </a:solidFill>
                <a:latin typeface="Century Gothic" panose="020B0502020202020204" pitchFamily="34" charset="0"/>
              </a:rPr>
              <a:t>»</a:t>
            </a:r>
          </a:p>
        </p:txBody>
      </p:sp>
      <p:sp>
        <p:nvSpPr>
          <p:cNvPr id="34825" name="CasellaDiTesto 20">
            <a:extLst>
              <a:ext uri="{FF2B5EF4-FFF2-40B4-BE49-F238E27FC236}">
                <a16:creationId xmlns:a16="http://schemas.microsoft.com/office/drawing/2014/main" xmlns="" id="{94961403-AF4E-4625-933C-EE8A55513AFE}"/>
              </a:ext>
            </a:extLst>
          </p:cNvPr>
          <p:cNvSpPr txBox="1">
            <a:spLocks noChangeArrowheads="1"/>
          </p:cNvSpPr>
          <p:nvPr/>
        </p:nvSpPr>
        <p:spPr bwMode="auto">
          <a:xfrm>
            <a:off x="2156619" y="4180454"/>
            <a:ext cx="7878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en-US" sz="2400" dirty="0">
              <a:solidFill>
                <a:schemeClr val="accent1"/>
              </a:solidFill>
              <a:latin typeface="Century Gothic" panose="020B0502020202020204" pitchFamily="34" charset="0"/>
            </a:endParaRPr>
          </a:p>
          <a:p>
            <a:pPr eaLnBrk="1" hangingPunct="1"/>
            <a:r>
              <a:rPr lang="it-IT" altLang="en-US" sz="2400" dirty="0">
                <a:solidFill>
                  <a:schemeClr val="accent1"/>
                </a:solidFill>
                <a:latin typeface="Century Gothic" panose="020B0502020202020204" pitchFamily="34" charset="0"/>
              </a:rPr>
              <a:t>this is much more than a slogan</a:t>
            </a:r>
          </a:p>
        </p:txBody>
      </p:sp>
    </p:spTree>
    <p:extLst>
      <p:ext uri="{BB962C8B-B14F-4D97-AF65-F5344CB8AC3E}">
        <p14:creationId xmlns:p14="http://schemas.microsoft.com/office/powerpoint/2010/main" val="345952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CE7E25-EAFD-451D-B780-3E75D2662995}"/>
              </a:ext>
            </a:extLst>
          </p:cNvPr>
          <p:cNvSpPr>
            <a:spLocks noGrp="1"/>
          </p:cNvSpPr>
          <p:nvPr>
            <p:ph type="title"/>
          </p:nvPr>
        </p:nvSpPr>
        <p:spPr/>
        <p:txBody>
          <a:bodyPr/>
          <a:lstStyle/>
          <a:p>
            <a:r>
              <a:rPr lang="en-US" dirty="0"/>
              <a:t>              </a:t>
            </a:r>
            <a:r>
              <a:rPr lang="en-US" b="1" dirty="0">
                <a:solidFill>
                  <a:srgbClr val="7030A0"/>
                </a:solidFill>
              </a:rPr>
              <a:t>4 stages of  the Ullman Process</a:t>
            </a:r>
            <a:r>
              <a:rPr lang="en-US" b="1" dirty="0"/>
              <a:t/>
            </a:r>
            <a:br>
              <a:rPr lang="en-US" b="1" dirty="0"/>
            </a:br>
            <a:endParaRPr lang="en-US" b="1" dirty="0"/>
          </a:p>
        </p:txBody>
      </p:sp>
      <p:sp>
        <p:nvSpPr>
          <p:cNvPr id="3" name="Content Placeholder 2">
            <a:extLst>
              <a:ext uri="{FF2B5EF4-FFF2-40B4-BE49-F238E27FC236}">
                <a16:creationId xmlns:a16="http://schemas.microsoft.com/office/drawing/2014/main" xmlns="" id="{244FD870-B416-409D-9C42-0E4425B73F7B}"/>
              </a:ext>
            </a:extLst>
          </p:cNvPr>
          <p:cNvSpPr>
            <a:spLocks noGrp="1"/>
          </p:cNvSpPr>
          <p:nvPr>
            <p:ph idx="1"/>
          </p:nvPr>
        </p:nvSpPr>
        <p:spPr>
          <a:xfrm>
            <a:off x="1518425" y="1375030"/>
            <a:ext cx="10515600" cy="4735025"/>
          </a:xfrm>
        </p:spPr>
        <p:txBody>
          <a:bodyPr>
            <a:normAutofit/>
          </a:bodyPr>
          <a:lstStyle/>
          <a:p>
            <a:r>
              <a:rPr lang="en-US" dirty="0"/>
              <a:t>Stage 1 – Dreamer shares dream with dream group                                                                                         	         Group asks clarifying questions</a:t>
            </a:r>
          </a:p>
          <a:p>
            <a:endParaRPr lang="en-US" dirty="0"/>
          </a:p>
          <a:p>
            <a:r>
              <a:rPr lang="en-US" dirty="0"/>
              <a:t>Stage 2 -  IF IT WERE MY DREAM                                                                                  	         Dream group participants make the dream their own</a:t>
            </a:r>
          </a:p>
          <a:p>
            <a:pPr lvl="1"/>
            <a:endParaRPr lang="en-US" dirty="0"/>
          </a:p>
          <a:p>
            <a:r>
              <a:rPr lang="en-US" dirty="0"/>
              <a:t>Stage 3 – Dreamer’s response                                                                                                    	         Context, Playback, Orchestration  </a:t>
            </a:r>
          </a:p>
          <a:p>
            <a:endParaRPr lang="en-US" dirty="0"/>
          </a:p>
          <a:p>
            <a:r>
              <a:rPr lang="en-US" dirty="0"/>
              <a:t>Stage 4 – Dreamer has final word.</a:t>
            </a:r>
          </a:p>
          <a:p>
            <a:endParaRPr lang="en-US" dirty="0"/>
          </a:p>
        </p:txBody>
      </p:sp>
    </p:spTree>
    <p:extLst>
      <p:ext uri="{BB962C8B-B14F-4D97-AF65-F5344CB8AC3E}">
        <p14:creationId xmlns:p14="http://schemas.microsoft.com/office/powerpoint/2010/main" val="235954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89FDE-087C-41B5-95C9-5EDCDA6B04BD}"/>
              </a:ext>
            </a:extLst>
          </p:cNvPr>
          <p:cNvSpPr>
            <a:spLocks noGrp="1"/>
          </p:cNvSpPr>
          <p:nvPr>
            <p:ph type="title"/>
          </p:nvPr>
        </p:nvSpPr>
        <p:spPr>
          <a:xfrm>
            <a:off x="98460" y="626724"/>
            <a:ext cx="10515600" cy="810918"/>
          </a:xfrm>
        </p:spPr>
        <p:txBody>
          <a:bodyPr>
            <a:normAutofit fontScale="90000"/>
          </a:bodyPr>
          <a:lstStyle/>
          <a:p>
            <a:r>
              <a:rPr lang="en-US" sz="6000" dirty="0">
                <a:solidFill>
                  <a:srgbClr val="7030A0"/>
                </a:solidFill>
              </a:rPr>
              <a:t> </a:t>
            </a:r>
            <a:br>
              <a:rPr lang="en-US" sz="6000" dirty="0">
                <a:solidFill>
                  <a:srgbClr val="7030A0"/>
                </a:solidFill>
              </a:rPr>
            </a:br>
            <a:r>
              <a:rPr lang="en-US" sz="6000" dirty="0">
                <a:solidFill>
                  <a:srgbClr val="7030A0"/>
                </a:solidFill>
              </a:rPr>
              <a:t>             </a:t>
            </a:r>
            <a:br>
              <a:rPr lang="en-US" sz="6000" dirty="0">
                <a:solidFill>
                  <a:srgbClr val="7030A0"/>
                </a:solidFill>
              </a:rPr>
            </a:br>
            <a:r>
              <a:rPr lang="en-US" sz="6000" dirty="0">
                <a:solidFill>
                  <a:srgbClr val="7030A0"/>
                </a:solidFill>
              </a:rPr>
              <a:t>              </a:t>
            </a:r>
            <a:r>
              <a:rPr lang="en-US" sz="6000" b="1" dirty="0">
                <a:solidFill>
                  <a:srgbClr val="7030A0"/>
                </a:solidFill>
              </a:rPr>
              <a:t>IF IT WERE MY DREAM</a:t>
            </a:r>
            <a:r>
              <a:rPr lang="en-US" dirty="0">
                <a:solidFill>
                  <a:srgbClr val="7030A0"/>
                </a:solidFill>
              </a:rPr>
              <a:t/>
            </a:r>
            <a:br>
              <a:rPr lang="en-US" dirty="0">
                <a:solidFill>
                  <a:srgbClr val="7030A0"/>
                </a:solidFill>
              </a:rPr>
            </a:br>
            <a:r>
              <a:rPr lang="en-US" dirty="0">
                <a:solidFill>
                  <a:srgbClr val="7030A0"/>
                </a:solidFill>
              </a:rPr>
              <a:t>                    making the dream your own </a:t>
            </a:r>
            <a:br>
              <a:rPr lang="en-US" dirty="0">
                <a:solidFill>
                  <a:srgbClr val="7030A0"/>
                </a:solidFill>
              </a:rPr>
            </a:br>
            <a:r>
              <a:rPr lang="en-US" dirty="0">
                <a:solidFill>
                  <a:srgbClr val="7030A0"/>
                </a:solidFill>
              </a:rPr>
              <a:t> </a:t>
            </a:r>
            <a:br>
              <a:rPr lang="en-US" dirty="0">
                <a:solidFill>
                  <a:srgbClr val="7030A0"/>
                </a:solidFill>
              </a:rPr>
            </a:br>
            <a:r>
              <a:rPr lang="en-US" dirty="0">
                <a:solidFill>
                  <a:srgbClr val="7030A0"/>
                </a:solidFill>
              </a:rPr>
              <a:t>        </a:t>
            </a:r>
            <a:br>
              <a:rPr lang="en-US" dirty="0">
                <a:solidFill>
                  <a:srgbClr val="7030A0"/>
                </a:solidFill>
              </a:rPr>
            </a:br>
            <a:r>
              <a:rPr lang="en-US" dirty="0">
                <a:solidFill>
                  <a:srgbClr val="7030A0"/>
                </a:solidFill>
              </a:rPr>
              <a:t>       </a:t>
            </a:r>
            <a:r>
              <a:rPr lang="en-US" sz="4000" dirty="0">
                <a:solidFill>
                  <a:srgbClr val="7030A0"/>
                </a:solidFill>
                <a:latin typeface="Tango BT" panose="04040704021002020703" pitchFamily="82" charset="0"/>
              </a:rPr>
              <a:t>Dream sharing is fun and connects us to each other</a:t>
            </a:r>
            <a:endParaRPr lang="en-US" sz="4000" dirty="0">
              <a:latin typeface="Tango BT" panose="04040704021002020703" pitchFamily="82" charset="0"/>
            </a:endParaRPr>
          </a:p>
        </p:txBody>
      </p:sp>
      <p:pic>
        <p:nvPicPr>
          <p:cNvPr id="5" name="Content Placeholder 4">
            <a:extLst>
              <a:ext uri="{FF2B5EF4-FFF2-40B4-BE49-F238E27FC236}">
                <a16:creationId xmlns:a16="http://schemas.microsoft.com/office/drawing/2014/main" xmlns="" id="{7A2CD307-4052-4CB7-916A-E6FF39F48A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460" y="3266484"/>
            <a:ext cx="12093541" cy="2890940"/>
          </a:xfrm>
        </p:spPr>
      </p:pic>
      <p:pic>
        <p:nvPicPr>
          <p:cNvPr id="4" name="Picture 3">
            <a:extLst>
              <a:ext uri="{FF2B5EF4-FFF2-40B4-BE49-F238E27FC236}">
                <a16:creationId xmlns:a16="http://schemas.microsoft.com/office/drawing/2014/main" xmlns="" id="{5A4508DC-21AD-439C-B641-F3F90D73F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659" y="-113016"/>
            <a:ext cx="2137882" cy="3330306"/>
          </a:xfrm>
          <a:prstGeom prst="rect">
            <a:avLst/>
          </a:prstGeom>
        </p:spPr>
      </p:pic>
      <p:sp>
        <p:nvSpPr>
          <p:cNvPr id="6" name="TextBox 5">
            <a:extLst>
              <a:ext uri="{FF2B5EF4-FFF2-40B4-BE49-F238E27FC236}">
                <a16:creationId xmlns:a16="http://schemas.microsoft.com/office/drawing/2014/main" xmlns="" id="{2F2FF236-F39E-4491-8B72-47A02EB0C3DC}"/>
              </a:ext>
            </a:extLst>
          </p:cNvPr>
          <p:cNvSpPr txBox="1"/>
          <p:nvPr/>
        </p:nvSpPr>
        <p:spPr>
          <a:xfrm>
            <a:off x="3082247" y="7089169"/>
            <a:ext cx="45719"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xmlns="" id="{A5724D94-A065-4327-8865-0227D97FCC94}"/>
              </a:ext>
            </a:extLst>
          </p:cNvPr>
          <p:cNvSpPr txBox="1"/>
          <p:nvPr/>
        </p:nvSpPr>
        <p:spPr>
          <a:xfrm>
            <a:off x="2564171" y="5976965"/>
            <a:ext cx="7162117" cy="646331"/>
          </a:xfrm>
          <a:prstGeom prst="rect">
            <a:avLst/>
          </a:prstGeom>
          <a:noFill/>
        </p:spPr>
        <p:txBody>
          <a:bodyPr wrap="square" rtlCol="0">
            <a:spAutoFit/>
          </a:bodyPr>
          <a:lstStyle/>
          <a:p>
            <a:r>
              <a:rPr lang="en-US" sz="3600" dirty="0">
                <a:solidFill>
                  <a:srgbClr val="7030A0"/>
                </a:solidFill>
              </a:rPr>
              <a:t>“Dream sharing is like communion”</a:t>
            </a:r>
          </a:p>
        </p:txBody>
      </p:sp>
    </p:spTree>
    <p:extLst>
      <p:ext uri="{BB962C8B-B14F-4D97-AF65-F5344CB8AC3E}">
        <p14:creationId xmlns:p14="http://schemas.microsoft.com/office/powerpoint/2010/main" val="1669292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3807</TotalTime>
  <Words>3360</Words>
  <Application>Microsoft Office PowerPoint</Application>
  <PresentationFormat>Custom</PresentationFormat>
  <Paragraphs>521</Paragraphs>
  <Slides>32</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Photo Editor Photo</vt:lpstr>
      <vt:lpstr>Disp</vt:lpstr>
      <vt:lpstr>PowerPoint Presentation</vt:lpstr>
      <vt:lpstr>PowerPoint Presentation</vt:lpstr>
      <vt:lpstr>PowerPoint Presentation</vt:lpstr>
      <vt:lpstr>PowerPoint Presentation</vt:lpstr>
      <vt:lpstr>                          A Collaborative Dream Hierarchy to Self-Actualization</vt:lpstr>
      <vt:lpstr>PowerPoint Presentation</vt:lpstr>
      <vt:lpstr>              4 stages of  the Ullman Process </vt:lpstr>
      <vt:lpstr>                              IF IT WERE MY DREAM                     making the dream your own                    Dream sharing is fun and connects us to each other</vt:lpstr>
      <vt:lpstr>PowerPoint Presentation</vt:lpstr>
      <vt:lpstr>                  METAPHOR IN MOTION</vt:lpstr>
      <vt:lpstr>                                    METAPHOR:   MOTHER  </vt:lpstr>
      <vt:lpstr>PowerPoint Presentation</vt:lpstr>
      <vt:lpstr>PowerPoint Presentation</vt:lpstr>
      <vt:lpstr> </vt:lpstr>
      <vt:lpstr>PowerPoint Presentation</vt:lpstr>
      <vt:lpstr>PowerPoint Presentation</vt:lpstr>
      <vt:lpstr>PowerPoint Presentation</vt:lpstr>
      <vt:lpstr>PowerPoint Presentation</vt:lpstr>
      <vt:lpstr>           The Optic Nerve                         A Breakthrough for Mankind</vt:lpstr>
      <vt:lpstr>PowerPoint Presentation</vt:lpstr>
      <vt:lpstr>PowerPoint Presentation</vt:lpstr>
      <vt:lpstr>     Plate tectonics, volcanoes, earthquakes,                                      tsunami’s </vt:lpstr>
      <vt:lpstr>more gases – metals -- radioactive decay  …</vt:lpstr>
      <vt:lpstr>                        REAL ESTATE - ALCHEMY - CURIOUS MARIE                                                           7/16/93</vt:lpstr>
      <vt:lpstr>    Visual Associative Recognition Memory                              in Dreams</vt:lpstr>
      <vt:lpstr>                              Associative Structure                 Fragmentation to Wholeness         </vt:lpstr>
      <vt:lpstr>                       Morphic fields    can propagate across space and time  </vt:lpstr>
      <vt:lpstr>PowerPoint Presentation</vt:lpstr>
      <vt:lpst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gardiner</dc:creator>
  <cp:lastModifiedBy>Judith Gadd</cp:lastModifiedBy>
  <cp:revision>304</cp:revision>
  <cp:lastPrinted>2018-09-07T02:50:30Z</cp:lastPrinted>
  <dcterms:created xsi:type="dcterms:W3CDTF">2018-08-12T19:37:00Z</dcterms:created>
  <dcterms:modified xsi:type="dcterms:W3CDTF">2018-10-11T15:55:27Z</dcterms:modified>
</cp:coreProperties>
</file>